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57" r:id="rId7"/>
    <p:sldId id="271" r:id="rId8"/>
    <p:sldId id="272" r:id="rId9"/>
    <p:sldId id="273" r:id="rId10"/>
    <p:sldId id="274" r:id="rId11"/>
    <p:sldId id="275" r:id="rId12"/>
    <p:sldId id="276" r:id="rId13"/>
    <p:sldId id="258" r:id="rId14"/>
    <p:sldId id="268" r:id="rId15"/>
    <p:sldId id="269" r:id="rId16"/>
    <p:sldId id="270" r:id="rId17"/>
    <p:sldId id="259" r:id="rId18"/>
    <p:sldId id="260" r:id="rId19"/>
    <p:sldId id="261" r:id="rId20"/>
    <p:sldId id="277" r:id="rId21"/>
    <p:sldId id="262" r:id="rId22"/>
    <p:sldId id="263"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C5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3CDF98E7-CAFE-4983-8E27-50BEA84BF8D4}" type="datetimeFigureOut">
              <a:rPr lang="el-GR" smtClean="0"/>
              <a:pPr/>
              <a:t>23/5/2022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37F447E-57C9-41D5-8C91-47CB9F32168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3CDF98E7-CAFE-4983-8E27-50BEA84BF8D4}" type="datetimeFigureOut">
              <a:rPr lang="el-GR" smtClean="0"/>
              <a:pPr/>
              <a:t>23/5/2022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37F447E-57C9-41D5-8C91-47CB9F32168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3CDF98E7-CAFE-4983-8E27-50BEA84BF8D4}" type="datetimeFigureOut">
              <a:rPr lang="el-GR" smtClean="0"/>
              <a:pPr/>
              <a:t>23/5/2022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37F447E-57C9-41D5-8C91-47CB9F32168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3CDF98E7-CAFE-4983-8E27-50BEA84BF8D4}" type="datetimeFigureOut">
              <a:rPr lang="el-GR" smtClean="0"/>
              <a:pPr/>
              <a:t>23/5/2022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37F447E-57C9-41D5-8C91-47CB9F32168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CDF98E7-CAFE-4983-8E27-50BEA84BF8D4}" type="datetimeFigureOut">
              <a:rPr lang="el-GR" smtClean="0"/>
              <a:pPr/>
              <a:t>23/5/2022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37F447E-57C9-41D5-8C91-47CB9F32168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3CDF98E7-CAFE-4983-8E27-50BEA84BF8D4}" type="datetimeFigureOut">
              <a:rPr lang="el-GR" smtClean="0"/>
              <a:pPr/>
              <a:t>23/5/2022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37F447E-57C9-41D5-8C91-47CB9F32168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3CDF98E7-CAFE-4983-8E27-50BEA84BF8D4}" type="datetimeFigureOut">
              <a:rPr lang="el-GR" smtClean="0"/>
              <a:pPr/>
              <a:t>23/5/2022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37F447E-57C9-41D5-8C91-47CB9F32168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3CDF98E7-CAFE-4983-8E27-50BEA84BF8D4}" type="datetimeFigureOut">
              <a:rPr lang="el-GR" smtClean="0"/>
              <a:pPr/>
              <a:t>23/5/2022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37F447E-57C9-41D5-8C91-47CB9F32168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CDF98E7-CAFE-4983-8E27-50BEA84BF8D4}" type="datetimeFigureOut">
              <a:rPr lang="el-GR" smtClean="0"/>
              <a:pPr/>
              <a:t>23/5/2022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37F447E-57C9-41D5-8C91-47CB9F32168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CDF98E7-CAFE-4983-8E27-50BEA84BF8D4}" type="datetimeFigureOut">
              <a:rPr lang="el-GR" smtClean="0"/>
              <a:pPr/>
              <a:t>23/5/2022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37F447E-57C9-41D5-8C91-47CB9F32168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CDF98E7-CAFE-4983-8E27-50BEA84BF8D4}" type="datetimeFigureOut">
              <a:rPr lang="el-GR" smtClean="0"/>
              <a:pPr/>
              <a:t>23/5/2022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37F447E-57C9-41D5-8C91-47CB9F32168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DF98E7-CAFE-4983-8E27-50BEA84BF8D4}" type="datetimeFigureOut">
              <a:rPr lang="el-GR" smtClean="0"/>
              <a:pPr/>
              <a:t>23/5/2022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7F447E-57C9-41D5-8C91-47CB9F32168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404664"/>
            <a:ext cx="7772400" cy="1470025"/>
          </a:xfrm>
        </p:spPr>
        <p:txBody>
          <a:bodyPr/>
          <a:lstStyle/>
          <a:p>
            <a:r>
              <a:rPr lang="el-GR" dirty="0"/>
              <a:t>4</a:t>
            </a:r>
            <a:r>
              <a:rPr lang="el-GR" baseline="30000" dirty="0"/>
              <a:t>ο</a:t>
            </a:r>
            <a:r>
              <a:rPr lang="el-GR" dirty="0"/>
              <a:t>  Γυμνάσιο Γλυφάδας</a:t>
            </a:r>
          </a:p>
        </p:txBody>
      </p:sp>
      <p:sp>
        <p:nvSpPr>
          <p:cNvPr id="3" name="2 - Υπότιτλος"/>
          <p:cNvSpPr>
            <a:spLocks noGrp="1"/>
          </p:cNvSpPr>
          <p:nvPr>
            <p:ph type="subTitle" idx="1"/>
          </p:nvPr>
        </p:nvSpPr>
        <p:spPr>
          <a:xfrm>
            <a:off x="683568" y="2636912"/>
            <a:ext cx="7992888" cy="2520280"/>
          </a:xfrm>
          <a:solidFill>
            <a:srgbClr val="BDC5E1"/>
          </a:solidFill>
          <a:ln w="50800" cmpd="dbl">
            <a:solidFill>
              <a:srgbClr val="FF0000"/>
            </a:solidFill>
          </a:ln>
        </p:spPr>
        <p:txBody>
          <a:bodyPr>
            <a:normAutofit/>
          </a:bodyPr>
          <a:lstStyle/>
          <a:p>
            <a:r>
              <a:rPr lang="el-GR" sz="3600" b="1" dirty="0">
                <a:solidFill>
                  <a:schemeClr val="tx1"/>
                </a:solidFill>
              </a:rPr>
              <a:t>Προαγωγικές και Απολυτήριες Εξετάσεις</a:t>
            </a:r>
          </a:p>
          <a:p>
            <a:endParaRPr lang="el-GR" sz="3600" b="1" dirty="0">
              <a:solidFill>
                <a:schemeClr val="tx1"/>
              </a:solidFill>
            </a:endParaRPr>
          </a:p>
          <a:p>
            <a:r>
              <a:rPr lang="el-GR" sz="3600" b="1" dirty="0">
                <a:solidFill>
                  <a:schemeClr val="tx1"/>
                </a:solidFill>
              </a:rPr>
              <a:t>Οδηγίες εξέτασης των μαθημάτων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4D78ECC-DAD1-4702-B3DF-739419B62E21}"/>
              </a:ext>
            </a:extLst>
          </p:cNvPr>
          <p:cNvSpPr>
            <a:spLocks noGrp="1"/>
          </p:cNvSpPr>
          <p:nvPr>
            <p:ph idx="1"/>
          </p:nvPr>
        </p:nvSpPr>
        <p:spPr>
          <a:xfrm>
            <a:off x="251520" y="188640"/>
            <a:ext cx="8589640" cy="6552728"/>
          </a:xfrm>
        </p:spPr>
        <p:txBody>
          <a:bodyPr>
            <a:normAutofit fontScale="77500" lnSpcReduction="20000"/>
          </a:bodyPr>
          <a:lstStyle/>
          <a:p>
            <a:pPr algn="l">
              <a:buFont typeface="+mj-lt"/>
              <a:buAutoNum type="arabicPeriod" startAt="2"/>
            </a:pPr>
            <a:r>
              <a:rPr lang="el-GR" b="0" i="0" dirty="0">
                <a:solidFill>
                  <a:srgbClr val="4B5D67"/>
                </a:solidFill>
                <a:effectLst/>
                <a:latin typeface="Verdana" panose="020B0604030504040204" pitchFamily="34" charset="0"/>
              </a:rPr>
              <a:t>Το </a:t>
            </a:r>
            <a:r>
              <a:rPr lang="el-GR" b="1" i="0" dirty="0">
                <a:solidFill>
                  <a:srgbClr val="4B5D67"/>
                </a:solidFill>
                <a:effectLst/>
                <a:latin typeface="Verdana" panose="020B0604030504040204" pitchFamily="34" charset="0"/>
              </a:rPr>
              <a:t>δεύτερο</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θέμα</a:t>
            </a:r>
            <a:r>
              <a:rPr lang="el-GR" b="0" i="0" dirty="0">
                <a:solidFill>
                  <a:srgbClr val="4B5D67"/>
                </a:solidFill>
                <a:effectLst/>
                <a:latin typeface="Verdana" panose="020B0604030504040204" pitchFamily="34" charset="0"/>
              </a:rPr>
              <a:t> αναφέρεται σε </a:t>
            </a:r>
            <a:r>
              <a:rPr lang="el-GR" b="1" i="0" dirty="0">
                <a:solidFill>
                  <a:srgbClr val="4B5D67"/>
                </a:solidFill>
                <a:effectLst/>
                <a:latin typeface="Verdana" panose="020B0604030504040204" pitchFamily="34" charset="0"/>
              </a:rPr>
              <a:t>ζητήματα</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δομής</a:t>
            </a:r>
            <a:r>
              <a:rPr lang="el-GR" b="0" i="0" dirty="0">
                <a:solidFill>
                  <a:srgbClr val="4B5D67"/>
                </a:solidFill>
                <a:effectLst/>
                <a:latin typeface="Verdana" panose="020B0604030504040204" pitchFamily="34" charset="0"/>
              </a:rPr>
              <a:t> και </a:t>
            </a:r>
            <a:r>
              <a:rPr lang="el-GR" b="1" i="0" dirty="0">
                <a:solidFill>
                  <a:srgbClr val="4B5D67"/>
                </a:solidFill>
                <a:effectLst/>
                <a:latin typeface="Verdana" panose="020B0604030504040204" pitchFamily="34" charset="0"/>
              </a:rPr>
              <a:t>γλώσσας</a:t>
            </a:r>
            <a:r>
              <a:rPr lang="el-GR" b="0" i="0" dirty="0">
                <a:solidFill>
                  <a:srgbClr val="4B5D67"/>
                </a:solidFill>
                <a:effectLst/>
                <a:latin typeface="Verdana" panose="020B0604030504040204" pitchFamily="34" charset="0"/>
              </a:rPr>
              <a:t> του κειμένου και με αυτό ελέγχεται η ικανότητα των μαθητών:</a:t>
            </a:r>
          </a:p>
          <a:p>
            <a:pPr algn="l"/>
            <a:r>
              <a:rPr lang="el-GR" b="0" i="0" dirty="0">
                <a:solidFill>
                  <a:srgbClr val="4B5D67"/>
                </a:solidFill>
                <a:effectLst/>
                <a:latin typeface="Verdana" panose="020B0604030504040204" pitchFamily="34" charset="0"/>
              </a:rPr>
              <a:t>α) είτε να αναγνωρίζουν τη </a:t>
            </a:r>
            <a:r>
              <a:rPr lang="el-GR" b="1" i="0" dirty="0">
                <a:solidFill>
                  <a:srgbClr val="4B5D67"/>
                </a:solidFill>
                <a:effectLst/>
                <a:latin typeface="Verdana" panose="020B0604030504040204" pitchFamily="34" charset="0"/>
              </a:rPr>
              <a:t>διάκριση</a:t>
            </a:r>
            <a:r>
              <a:rPr lang="el-GR" b="0" i="0" dirty="0">
                <a:solidFill>
                  <a:srgbClr val="4B5D67"/>
                </a:solidFill>
                <a:effectLst/>
                <a:latin typeface="Verdana" panose="020B0604030504040204" pitchFamily="34" charset="0"/>
              </a:rPr>
              <a:t> ανάμεσα στο </a:t>
            </a:r>
            <a:r>
              <a:rPr lang="el-GR" b="1" i="0" dirty="0">
                <a:solidFill>
                  <a:srgbClr val="4B5D67"/>
                </a:solidFill>
                <a:effectLst/>
                <a:latin typeface="Verdana" panose="020B0604030504040204" pitchFamily="34" charset="0"/>
              </a:rPr>
              <a:t>περιεχόμενο</a:t>
            </a:r>
            <a:r>
              <a:rPr lang="el-GR" b="0" i="0" dirty="0">
                <a:solidFill>
                  <a:srgbClr val="4B5D67"/>
                </a:solidFill>
                <a:effectLst/>
                <a:latin typeface="Verdana" panose="020B0604030504040204" pitchFamily="34" charset="0"/>
              </a:rPr>
              <a:t> (τι λέει το κείμενο) και στις επιλογές ως προς τη </a:t>
            </a:r>
            <a:r>
              <a:rPr lang="el-GR" b="1" i="0" dirty="0">
                <a:solidFill>
                  <a:srgbClr val="4B5D67"/>
                </a:solidFill>
                <a:effectLst/>
                <a:latin typeface="Verdana" panose="020B0604030504040204" pitchFamily="34" charset="0"/>
              </a:rPr>
              <a:t>μορφή</a:t>
            </a:r>
            <a:r>
              <a:rPr lang="el-GR" b="0" i="0" dirty="0">
                <a:solidFill>
                  <a:srgbClr val="4B5D67"/>
                </a:solidFill>
                <a:effectLst/>
                <a:latin typeface="Verdana" panose="020B0604030504040204" pitchFamily="34" charset="0"/>
              </a:rPr>
              <a:t> (πώς το λέει το κείμενο), επισημαίνοντας βασικά στοιχεία οργάνωσης της αφηγηματικής πλοκής ή της ποιητικής γραφής,</a:t>
            </a:r>
          </a:p>
          <a:p>
            <a:pPr algn="l"/>
            <a:r>
              <a:rPr lang="el-GR" b="0" i="0" dirty="0">
                <a:solidFill>
                  <a:srgbClr val="4B5D67"/>
                </a:solidFill>
                <a:effectLst/>
                <a:latin typeface="Verdana" panose="020B0604030504040204" pitchFamily="34" charset="0"/>
              </a:rPr>
              <a:t>β) είτε να </a:t>
            </a:r>
            <a:r>
              <a:rPr lang="el-GR" b="1" i="0" dirty="0">
                <a:solidFill>
                  <a:srgbClr val="4B5D67"/>
                </a:solidFill>
                <a:effectLst/>
                <a:latin typeface="Verdana" panose="020B0604030504040204" pitchFamily="34" charset="0"/>
              </a:rPr>
              <a:t>εντοπίζουν</a:t>
            </a:r>
            <a:r>
              <a:rPr lang="el-GR" b="0" i="0" dirty="0">
                <a:solidFill>
                  <a:srgbClr val="4B5D67"/>
                </a:solidFill>
                <a:effectLst/>
                <a:latin typeface="Verdana" panose="020B0604030504040204" pitchFamily="34" charset="0"/>
              </a:rPr>
              <a:t> μέσα στο κείμενο </a:t>
            </a:r>
            <a:r>
              <a:rPr lang="el-GR" b="1" i="0" dirty="0">
                <a:solidFill>
                  <a:srgbClr val="4B5D67"/>
                </a:solidFill>
                <a:effectLst/>
                <a:latin typeface="Verdana" panose="020B0604030504040204" pitchFamily="34" charset="0"/>
              </a:rPr>
              <a:t>συγκεκριμένους</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δείκτες</a:t>
            </a:r>
            <a:r>
              <a:rPr lang="el-GR" b="0" i="0" dirty="0">
                <a:solidFill>
                  <a:srgbClr val="4B5D67"/>
                </a:solidFill>
                <a:effectLst/>
                <a:latin typeface="Verdana" panose="020B0604030504040204" pitchFamily="34" charset="0"/>
              </a:rPr>
              <a:t> (π.χ. αφηγηματικούς τρόπους, αφηγηματικές τεχνικές, σχήματα λόγου κ.ά.) και να σχολιάζουν τον λειτουργικό τους ρόλο,</a:t>
            </a:r>
          </a:p>
          <a:p>
            <a:pPr algn="l"/>
            <a:r>
              <a:rPr lang="el-GR" b="0" i="0" dirty="0">
                <a:solidFill>
                  <a:srgbClr val="4B5D67"/>
                </a:solidFill>
                <a:effectLst/>
                <a:latin typeface="Verdana" panose="020B0604030504040204" pitchFamily="34" charset="0"/>
              </a:rPr>
              <a:t>γ) είτε να </a:t>
            </a:r>
            <a:r>
              <a:rPr lang="el-GR" b="1" i="0" dirty="0">
                <a:solidFill>
                  <a:srgbClr val="4B5D67"/>
                </a:solidFill>
                <a:effectLst/>
                <a:latin typeface="Verdana" panose="020B0604030504040204" pitchFamily="34" charset="0"/>
              </a:rPr>
              <a:t>επισημαίνουν</a:t>
            </a:r>
            <a:r>
              <a:rPr lang="el-GR" b="0" i="0" dirty="0">
                <a:solidFill>
                  <a:srgbClr val="4B5D67"/>
                </a:solidFill>
                <a:effectLst/>
                <a:latin typeface="Verdana" panose="020B0604030504040204" pitchFamily="34" charset="0"/>
              </a:rPr>
              <a:t> και να </a:t>
            </a:r>
            <a:r>
              <a:rPr lang="el-GR" b="1" i="0" dirty="0">
                <a:solidFill>
                  <a:srgbClr val="4B5D67"/>
                </a:solidFill>
                <a:effectLst/>
                <a:latin typeface="Verdana" panose="020B0604030504040204" pitchFamily="34" charset="0"/>
              </a:rPr>
              <a:t>αξιολογούν</a:t>
            </a:r>
            <a:r>
              <a:rPr lang="el-GR" b="0" i="0" dirty="0">
                <a:solidFill>
                  <a:srgbClr val="4B5D67"/>
                </a:solidFill>
                <a:effectLst/>
                <a:latin typeface="Verdana" panose="020B0604030504040204" pitchFamily="34" charset="0"/>
              </a:rPr>
              <a:t> ως προς το αποτέλεσμα που έχουν για τον αναγνώστη μαθητή/ την αναγνώστρια μαθήτρια οι </a:t>
            </a:r>
            <a:r>
              <a:rPr lang="el-GR" b="1" i="0" dirty="0">
                <a:solidFill>
                  <a:srgbClr val="4B5D67"/>
                </a:solidFill>
                <a:effectLst/>
                <a:latin typeface="Verdana" panose="020B0604030504040204" pitchFamily="34" charset="0"/>
              </a:rPr>
              <a:t>γλωσσικές</a:t>
            </a:r>
            <a:r>
              <a:rPr lang="el-GR" b="0" i="0" dirty="0">
                <a:solidFill>
                  <a:srgbClr val="4B5D67"/>
                </a:solidFill>
                <a:effectLst/>
                <a:latin typeface="Verdana" panose="020B0604030504040204" pitchFamily="34" charset="0"/>
              </a:rPr>
              <a:t> και </a:t>
            </a:r>
            <a:r>
              <a:rPr lang="el-GR" b="1" i="0" dirty="0">
                <a:solidFill>
                  <a:srgbClr val="4B5D67"/>
                </a:solidFill>
                <a:effectLst/>
                <a:latin typeface="Verdana" panose="020B0604030504040204" pitchFamily="34" charset="0"/>
              </a:rPr>
              <a:t>υφολογικές</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επιλογές</a:t>
            </a:r>
            <a:r>
              <a:rPr lang="el-GR" b="0" i="0" dirty="0">
                <a:solidFill>
                  <a:srgbClr val="4B5D67"/>
                </a:solidFill>
                <a:effectLst/>
                <a:latin typeface="Verdana" panose="020B0604030504040204" pitchFamily="34" charset="0"/>
              </a:rPr>
              <a:t> του/της λογοτέχνη.</a:t>
            </a:r>
          </a:p>
          <a:p>
            <a:pPr algn="l"/>
            <a:r>
              <a:rPr lang="el-GR" b="0" i="0" dirty="0">
                <a:solidFill>
                  <a:srgbClr val="4B5D67"/>
                </a:solidFill>
                <a:effectLst/>
                <a:latin typeface="Verdana" panose="020B0604030504040204" pitchFamily="34" charset="0"/>
              </a:rPr>
              <a:t> </a:t>
            </a:r>
          </a:p>
          <a:p>
            <a:endParaRPr lang="el-GR" dirty="0"/>
          </a:p>
        </p:txBody>
      </p:sp>
    </p:spTree>
    <p:extLst>
      <p:ext uri="{BB962C8B-B14F-4D97-AF65-F5344CB8AC3E}">
        <p14:creationId xmlns:p14="http://schemas.microsoft.com/office/powerpoint/2010/main" val="4066712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D3951F1-7EF2-415C-B7DA-32D2937B0E97}"/>
              </a:ext>
            </a:extLst>
          </p:cNvPr>
          <p:cNvSpPr>
            <a:spLocks noGrp="1"/>
          </p:cNvSpPr>
          <p:nvPr>
            <p:ph idx="1"/>
          </p:nvPr>
        </p:nvSpPr>
        <p:spPr>
          <a:xfrm>
            <a:off x="179512" y="188640"/>
            <a:ext cx="8661648" cy="6669360"/>
          </a:xfrm>
        </p:spPr>
        <p:txBody>
          <a:bodyPr>
            <a:normAutofit fontScale="70000" lnSpcReduction="20000"/>
          </a:bodyPr>
          <a:lstStyle/>
          <a:p>
            <a:pPr algn="l">
              <a:buFont typeface="+mj-lt"/>
              <a:buAutoNum type="arabicPeriod" startAt="3"/>
            </a:pPr>
            <a:r>
              <a:rPr lang="el-GR" b="0" i="0" dirty="0">
                <a:solidFill>
                  <a:srgbClr val="4B5D67"/>
                </a:solidFill>
                <a:effectLst/>
                <a:latin typeface="Verdana" panose="020B0604030504040204" pitchFamily="34" charset="0"/>
              </a:rPr>
              <a:t>Το </a:t>
            </a:r>
            <a:r>
              <a:rPr lang="el-GR" b="1" i="0" dirty="0">
                <a:solidFill>
                  <a:srgbClr val="4B5D67"/>
                </a:solidFill>
                <a:effectLst/>
                <a:latin typeface="Verdana" panose="020B0604030504040204" pitchFamily="34" charset="0"/>
              </a:rPr>
              <a:t>τρίτο</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θέμα</a:t>
            </a:r>
            <a:r>
              <a:rPr lang="el-GR" b="0" i="0" dirty="0">
                <a:solidFill>
                  <a:srgbClr val="4B5D67"/>
                </a:solidFill>
                <a:effectLst/>
                <a:latin typeface="Verdana" panose="020B0604030504040204" pitchFamily="34" charset="0"/>
              </a:rPr>
              <a:t> αναφέρεται στην </a:t>
            </a:r>
            <a:r>
              <a:rPr lang="el-GR" b="1" i="0" dirty="0">
                <a:solidFill>
                  <a:srgbClr val="4B5D67"/>
                </a:solidFill>
                <a:effectLst/>
                <a:latin typeface="Verdana" panose="020B0604030504040204" pitchFamily="34" charset="0"/>
              </a:rPr>
              <a:t>παραγωγή</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γραπτού</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λόγου</a:t>
            </a:r>
            <a:r>
              <a:rPr lang="el-GR" b="0" i="0" dirty="0">
                <a:solidFill>
                  <a:srgbClr val="4B5D67"/>
                </a:solidFill>
                <a:effectLst/>
                <a:latin typeface="Verdana" panose="020B0604030504040204" pitchFamily="34" charset="0"/>
              </a:rPr>
              <a:t> και απορρέει από το κείμενο. Προτείνονται ένα </a:t>
            </a:r>
            <a:r>
              <a:rPr lang="el-GR" b="1" i="0" dirty="0">
                <a:solidFill>
                  <a:srgbClr val="4B5D67"/>
                </a:solidFill>
                <a:effectLst/>
                <a:latin typeface="Verdana" panose="020B0604030504040204" pitchFamily="34" charset="0"/>
              </a:rPr>
              <a:t>θέμα</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αναγνωστικής</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ανταπόκρισης</a:t>
            </a:r>
            <a:r>
              <a:rPr lang="el-GR" b="0" i="0" dirty="0">
                <a:solidFill>
                  <a:srgbClr val="4B5D67"/>
                </a:solidFill>
                <a:effectLst/>
                <a:latin typeface="Verdana" panose="020B0604030504040204" pitchFamily="34" charset="0"/>
              </a:rPr>
              <a:t> και </a:t>
            </a:r>
            <a:r>
              <a:rPr lang="el-GR" b="1" i="0" dirty="0">
                <a:solidFill>
                  <a:srgbClr val="4B5D67"/>
                </a:solidFill>
                <a:effectLst/>
                <a:latin typeface="Verdana" panose="020B0604030504040204" pitchFamily="34" charset="0"/>
              </a:rPr>
              <a:t>ένα</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θέμα δημιουργικής</a:t>
            </a:r>
            <a:r>
              <a:rPr lang="el-GR" b="0" i="0" dirty="0">
                <a:solidFill>
                  <a:srgbClr val="4B5D67"/>
                </a:solidFill>
                <a:effectLst/>
                <a:latin typeface="Verdana" panose="020B0604030504040204" pitchFamily="34" charset="0"/>
              </a:rPr>
              <a:t> γραφής και κάθε μαθητής/</a:t>
            </a:r>
            <a:r>
              <a:rPr lang="el-GR" b="0" i="0" dirty="0" err="1">
                <a:solidFill>
                  <a:srgbClr val="4B5D67"/>
                </a:solidFill>
                <a:effectLst/>
                <a:latin typeface="Verdana" panose="020B0604030504040204" pitchFamily="34" charset="0"/>
              </a:rPr>
              <a:t>τρια</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επιλέγει ένα από τα δυο</a:t>
            </a:r>
            <a:r>
              <a:rPr lang="el-GR" b="0" i="0" dirty="0">
                <a:solidFill>
                  <a:srgbClr val="4B5D67"/>
                </a:solidFill>
                <a:effectLst/>
                <a:latin typeface="Verdana" panose="020B0604030504040204" pitchFamily="34" charset="0"/>
              </a:rPr>
              <a:t>.</a:t>
            </a:r>
          </a:p>
          <a:p>
            <a:pPr algn="l"/>
            <a:r>
              <a:rPr lang="el-GR" b="0" i="0" dirty="0">
                <a:solidFill>
                  <a:srgbClr val="4B5D67"/>
                </a:solidFill>
                <a:effectLst/>
                <a:latin typeface="Verdana" panose="020B0604030504040204" pitchFamily="34" charset="0"/>
              </a:rPr>
              <a:t>Ι. Όσον αφορά την </a:t>
            </a:r>
            <a:r>
              <a:rPr lang="el-GR" b="1" i="0" dirty="0">
                <a:solidFill>
                  <a:srgbClr val="4B5D67"/>
                </a:solidFill>
                <a:effectLst/>
                <a:latin typeface="Verdana" panose="020B0604030504040204" pitchFamily="34" charset="0"/>
              </a:rPr>
              <a:t>αναγνωστική</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ανταπόκριση</a:t>
            </a:r>
            <a:r>
              <a:rPr lang="el-GR" b="0" i="0" dirty="0">
                <a:solidFill>
                  <a:srgbClr val="4B5D67"/>
                </a:solidFill>
                <a:effectLst/>
                <a:latin typeface="Verdana" panose="020B0604030504040204" pitchFamily="34" charset="0"/>
              </a:rPr>
              <a:t> ελέγχεται η ικανότητα των μαθητών/τριών</a:t>
            </a:r>
          </a:p>
          <a:p>
            <a:pPr algn="l"/>
            <a:r>
              <a:rPr lang="el-GR" b="0" i="0" dirty="0">
                <a:solidFill>
                  <a:srgbClr val="4B5D67"/>
                </a:solidFill>
                <a:effectLst/>
                <a:latin typeface="Verdana" panose="020B0604030504040204" pitchFamily="34" charset="0"/>
              </a:rPr>
              <a:t>α) είτε να </a:t>
            </a:r>
            <a:r>
              <a:rPr lang="el-GR" b="1" i="0" dirty="0">
                <a:solidFill>
                  <a:srgbClr val="4B5D67"/>
                </a:solidFill>
                <a:effectLst/>
                <a:latin typeface="Verdana" panose="020B0604030504040204" pitchFamily="34" charset="0"/>
              </a:rPr>
              <a:t>σχολιάζουν</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ιδέες</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αξίες</a:t>
            </a:r>
            <a:r>
              <a:rPr lang="el-GR" b="0" i="0" dirty="0">
                <a:solidFill>
                  <a:srgbClr val="4B5D67"/>
                </a:solidFill>
                <a:effectLst/>
                <a:latin typeface="Verdana" panose="020B0604030504040204" pitchFamily="34" charset="0"/>
              </a:rPr>
              <a:t>, στάσεις, πράξεις και συμπεριφορές που αναδεικνύονται στο κείμενο τεκμηριώνοντας την άποψη τους με στοιχεία του κειμένου και του εισαγωγικού σημειώματος,</a:t>
            </a:r>
          </a:p>
          <a:p>
            <a:pPr algn="l"/>
            <a:r>
              <a:rPr lang="el-GR" b="0" i="0" dirty="0">
                <a:solidFill>
                  <a:srgbClr val="4B5D67"/>
                </a:solidFill>
                <a:effectLst/>
                <a:latin typeface="Verdana" panose="020B0604030504040204" pitchFamily="34" charset="0"/>
              </a:rPr>
              <a:t>β) είτε να </a:t>
            </a:r>
            <a:r>
              <a:rPr lang="el-GR" b="1" i="0" dirty="0">
                <a:solidFill>
                  <a:srgbClr val="4B5D67"/>
                </a:solidFill>
                <a:effectLst/>
                <a:latin typeface="Verdana" panose="020B0604030504040204" pitchFamily="34" charset="0"/>
              </a:rPr>
              <a:t>συγκρίνουν</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ιδέες</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αξίες</a:t>
            </a:r>
            <a:r>
              <a:rPr lang="el-GR" b="0" i="0" dirty="0">
                <a:solidFill>
                  <a:srgbClr val="4B5D67"/>
                </a:solidFill>
                <a:effectLst/>
                <a:latin typeface="Verdana" panose="020B0604030504040204" pitchFamily="34" charset="0"/>
              </a:rPr>
              <a:t>, στάσεις, πράξεις και συμπεριφορές που αναδεικνύονται στο κείμενο με αντίστοιχες του σήμερα,</a:t>
            </a:r>
          </a:p>
          <a:p>
            <a:pPr algn="l"/>
            <a:r>
              <a:rPr lang="el-GR" b="0" i="0" dirty="0">
                <a:solidFill>
                  <a:srgbClr val="4B5D67"/>
                </a:solidFill>
                <a:effectLst/>
                <a:latin typeface="Verdana" panose="020B0604030504040204" pitchFamily="34" charset="0"/>
              </a:rPr>
              <a:t>γ) είτε να </a:t>
            </a:r>
            <a:r>
              <a:rPr lang="el-GR" b="1" i="0" dirty="0">
                <a:solidFill>
                  <a:srgbClr val="4B5D67"/>
                </a:solidFill>
                <a:effectLst/>
                <a:latin typeface="Verdana" panose="020B0604030504040204" pitchFamily="34" charset="0"/>
              </a:rPr>
              <a:t>συσχετίσουν</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ιδέες</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αξίες</a:t>
            </a:r>
            <a:r>
              <a:rPr lang="el-GR" b="0" i="0" dirty="0">
                <a:solidFill>
                  <a:srgbClr val="4B5D67"/>
                </a:solidFill>
                <a:effectLst/>
                <a:latin typeface="Verdana" panose="020B0604030504040204" pitchFamily="34" charset="0"/>
              </a:rPr>
              <a:t>, στάσεις, πράξεις και συμπεριφορές που αναδεικνύονται στο κείμενο με προσωπικές εμπειρίες, βιώματα, συναισθήματα κ.τ.λ.</a:t>
            </a:r>
          </a:p>
          <a:p>
            <a:pPr algn="l"/>
            <a:endParaRPr lang="el-GR" b="0" i="0" dirty="0">
              <a:solidFill>
                <a:srgbClr val="4B5D67"/>
              </a:solidFill>
              <a:effectLst/>
              <a:latin typeface="Verdana" panose="020B0604030504040204" pitchFamily="34" charset="0"/>
            </a:endParaRPr>
          </a:p>
        </p:txBody>
      </p:sp>
    </p:spTree>
    <p:extLst>
      <p:ext uri="{BB962C8B-B14F-4D97-AF65-F5344CB8AC3E}">
        <p14:creationId xmlns:p14="http://schemas.microsoft.com/office/powerpoint/2010/main" val="4117769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BD18157-B014-4FD7-863B-D78EF605ADD5}"/>
              </a:ext>
            </a:extLst>
          </p:cNvPr>
          <p:cNvSpPr>
            <a:spLocks noGrp="1"/>
          </p:cNvSpPr>
          <p:nvPr>
            <p:ph idx="1"/>
          </p:nvPr>
        </p:nvSpPr>
        <p:spPr>
          <a:xfrm>
            <a:off x="179512" y="188640"/>
            <a:ext cx="8784976" cy="6480720"/>
          </a:xfrm>
        </p:spPr>
        <p:txBody>
          <a:bodyPr>
            <a:normAutofit fontScale="55000" lnSpcReduction="20000"/>
          </a:bodyPr>
          <a:lstStyle/>
          <a:p>
            <a:pPr algn="l"/>
            <a:r>
              <a:rPr lang="el-GR" b="0" i="0" dirty="0">
                <a:solidFill>
                  <a:srgbClr val="4B5D67"/>
                </a:solidFill>
                <a:effectLst/>
                <a:latin typeface="Verdana" panose="020B0604030504040204" pitchFamily="34" charset="0"/>
              </a:rPr>
              <a:t>Όσον αφορά τη</a:t>
            </a:r>
            <a:r>
              <a:rPr lang="el-GR" b="1" i="0" dirty="0">
                <a:solidFill>
                  <a:srgbClr val="4B5D67"/>
                </a:solidFill>
                <a:effectLst/>
                <a:latin typeface="Verdana" panose="020B0604030504040204" pitchFamily="34" charset="0"/>
              </a:rPr>
              <a:t> δημιουργική γραφή</a:t>
            </a:r>
            <a:r>
              <a:rPr lang="el-GR" b="0" i="0" dirty="0">
                <a:solidFill>
                  <a:srgbClr val="4B5D67"/>
                </a:solidFill>
                <a:effectLst/>
                <a:latin typeface="Verdana" panose="020B0604030504040204" pitchFamily="34" charset="0"/>
              </a:rPr>
              <a:t>, οι μαθητές/ </a:t>
            </a:r>
            <a:r>
              <a:rPr lang="el-GR" b="0" i="0" dirty="0" err="1">
                <a:solidFill>
                  <a:srgbClr val="4B5D67"/>
                </a:solidFill>
                <a:effectLst/>
                <a:latin typeface="Verdana" panose="020B0604030504040204" pitchFamily="34" charset="0"/>
              </a:rPr>
              <a:t>τριες</a:t>
            </a:r>
            <a:r>
              <a:rPr lang="el-GR" b="0" i="0" dirty="0">
                <a:solidFill>
                  <a:srgbClr val="4B5D67"/>
                </a:solidFill>
                <a:effectLst/>
                <a:latin typeface="Verdana" panose="020B0604030504040204" pitchFamily="34" charset="0"/>
              </a:rPr>
              <a:t> καλούνται:</a:t>
            </a:r>
          </a:p>
          <a:p>
            <a:pPr algn="l"/>
            <a:r>
              <a:rPr lang="el-GR" b="0" i="0" dirty="0">
                <a:solidFill>
                  <a:srgbClr val="4B5D67"/>
                </a:solidFill>
                <a:effectLst/>
                <a:latin typeface="Verdana" panose="020B0604030504040204" pitchFamily="34" charset="0"/>
              </a:rPr>
              <a:t>α) είτε να </a:t>
            </a:r>
            <a:r>
              <a:rPr lang="el-GR" b="1" i="0" dirty="0">
                <a:solidFill>
                  <a:srgbClr val="4B5D67"/>
                </a:solidFill>
                <a:effectLst/>
                <a:latin typeface="Verdana" panose="020B0604030504040204" pitchFamily="34" charset="0"/>
              </a:rPr>
              <a:t>αναδιηγηθούν</a:t>
            </a:r>
            <a:r>
              <a:rPr lang="el-GR" b="0" i="0" dirty="0">
                <a:solidFill>
                  <a:srgbClr val="4B5D67"/>
                </a:solidFill>
                <a:effectLst/>
                <a:latin typeface="Verdana" panose="020B0604030504040204" pitchFamily="34" charset="0"/>
              </a:rPr>
              <a:t> τμήμα της </a:t>
            </a:r>
            <a:r>
              <a:rPr lang="el-GR" b="1" i="0" dirty="0">
                <a:solidFill>
                  <a:srgbClr val="4B5D67"/>
                </a:solidFill>
                <a:effectLst/>
                <a:latin typeface="Verdana" panose="020B0604030504040204" pitchFamily="34" charset="0"/>
              </a:rPr>
              <a:t>ιστορίας</a:t>
            </a:r>
            <a:r>
              <a:rPr lang="el-GR" b="0" i="0" dirty="0">
                <a:solidFill>
                  <a:srgbClr val="4B5D67"/>
                </a:solidFill>
                <a:effectLst/>
                <a:latin typeface="Verdana" panose="020B0604030504040204" pitchFamily="34" charset="0"/>
              </a:rPr>
              <a:t> από την </a:t>
            </a:r>
            <a:r>
              <a:rPr lang="el-GR" b="1" i="0" dirty="0">
                <a:solidFill>
                  <a:srgbClr val="4B5D67"/>
                </a:solidFill>
                <a:effectLst/>
                <a:latin typeface="Verdana" panose="020B0604030504040204" pitchFamily="34" charset="0"/>
              </a:rPr>
              <a:t>οπτική</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γωνία συγκεκριμένου ήρωα</a:t>
            </a:r>
            <a:r>
              <a:rPr lang="el-GR" b="0" i="0" dirty="0">
                <a:solidFill>
                  <a:srgbClr val="4B5D67"/>
                </a:solidFill>
                <a:effectLst/>
                <a:latin typeface="Verdana" panose="020B0604030504040204" pitchFamily="34" charset="0"/>
              </a:rPr>
              <a:t> (π.χ. με μορφή ημερολογίου, επιστολής κ.τ.λ.),</a:t>
            </a:r>
          </a:p>
          <a:p>
            <a:pPr algn="l"/>
            <a:r>
              <a:rPr lang="el-GR" b="0" i="0" dirty="0">
                <a:solidFill>
                  <a:srgbClr val="4B5D67"/>
                </a:solidFill>
                <a:effectLst/>
                <a:latin typeface="Verdana" panose="020B0604030504040204" pitchFamily="34" charset="0"/>
              </a:rPr>
              <a:t>β) είτε να </a:t>
            </a:r>
            <a:r>
              <a:rPr lang="el-GR" b="1" i="0" dirty="0">
                <a:solidFill>
                  <a:srgbClr val="4B5D67"/>
                </a:solidFill>
                <a:effectLst/>
                <a:latin typeface="Verdana" panose="020B0604030504040204" pitchFamily="34" charset="0"/>
              </a:rPr>
              <a:t>αλλάξουν</a:t>
            </a:r>
            <a:r>
              <a:rPr lang="el-GR" b="0" i="0" dirty="0">
                <a:solidFill>
                  <a:srgbClr val="4B5D67"/>
                </a:solidFill>
                <a:effectLst/>
                <a:latin typeface="Verdana" panose="020B0604030504040204" pitchFamily="34" charset="0"/>
              </a:rPr>
              <a:t> ή να </a:t>
            </a:r>
            <a:r>
              <a:rPr lang="el-GR" b="1" i="0" dirty="0">
                <a:solidFill>
                  <a:srgbClr val="4B5D67"/>
                </a:solidFill>
                <a:effectLst/>
                <a:latin typeface="Verdana" panose="020B0604030504040204" pitchFamily="34" charset="0"/>
              </a:rPr>
              <a:t>συμπληρώσουν</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δημιουργικά</a:t>
            </a:r>
            <a:r>
              <a:rPr lang="el-GR" b="0" i="0" dirty="0">
                <a:solidFill>
                  <a:srgbClr val="4B5D67"/>
                </a:solidFill>
                <a:effectLst/>
                <a:latin typeface="Verdana" panose="020B0604030504040204" pitchFamily="34" charset="0"/>
              </a:rPr>
              <a:t> το αρχικό κείμενο (π.χ. με τη δημιουργία νέας σκηνής ή διαλόγων, την εισαγωγή στοιχείων περιγραφής ή σχολίων ή οπτικών, ακουστικών και άλλων εικόνων κ.ά.),</a:t>
            </a:r>
          </a:p>
          <a:p>
            <a:pPr algn="l"/>
            <a:r>
              <a:rPr lang="el-GR" b="0" i="0" dirty="0">
                <a:solidFill>
                  <a:srgbClr val="4B5D67"/>
                </a:solidFill>
                <a:effectLst/>
                <a:latin typeface="Verdana" panose="020B0604030504040204" pitchFamily="34" charset="0"/>
              </a:rPr>
              <a:t>γ) είτε να </a:t>
            </a:r>
            <a:r>
              <a:rPr lang="el-GR" b="1" i="0" dirty="0">
                <a:solidFill>
                  <a:srgbClr val="4B5D67"/>
                </a:solidFill>
                <a:effectLst/>
                <a:latin typeface="Verdana" panose="020B0604030504040204" pitchFamily="34" charset="0"/>
              </a:rPr>
              <a:t>διατυπώσουν</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σκέψεις</a:t>
            </a:r>
            <a:r>
              <a:rPr lang="el-GR" b="0" i="0" dirty="0">
                <a:solidFill>
                  <a:srgbClr val="4B5D67"/>
                </a:solidFill>
                <a:effectLst/>
                <a:latin typeface="Verdana" panose="020B0604030504040204" pitchFamily="34" charset="0"/>
              </a:rPr>
              <a:t> και να </a:t>
            </a:r>
            <a:r>
              <a:rPr lang="el-GR" b="1" i="0" dirty="0">
                <a:solidFill>
                  <a:srgbClr val="4B5D67"/>
                </a:solidFill>
                <a:effectLst/>
                <a:latin typeface="Verdana" panose="020B0604030504040204" pitchFamily="34" charset="0"/>
              </a:rPr>
              <a:t>εκφράσουν</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συναισθήματα</a:t>
            </a:r>
            <a:r>
              <a:rPr lang="el-GR" b="0" i="0" dirty="0">
                <a:solidFill>
                  <a:srgbClr val="4B5D67"/>
                </a:solidFill>
                <a:effectLst/>
                <a:latin typeface="Verdana" panose="020B0604030504040204" pitchFamily="34" charset="0"/>
              </a:rPr>
              <a:t> που τους ενεργοποιεί η ανάγνωση του λογοτεχνικού κειμένου</a:t>
            </a:r>
            <a:r>
              <a:rPr lang="el-GR" b="1" i="0" dirty="0">
                <a:solidFill>
                  <a:srgbClr val="4B5D67"/>
                </a:solidFill>
                <a:effectLst/>
                <a:latin typeface="Verdana" panose="020B0604030504040204" pitchFamily="34" charset="0"/>
              </a:rPr>
              <a:t> σε ένα νέο κείμενο το οποίο υιοθετεί τα χαρακτηριστικά κειμενικού είδους</a:t>
            </a:r>
            <a:r>
              <a:rPr lang="el-GR" b="0" i="0" dirty="0">
                <a:solidFill>
                  <a:srgbClr val="4B5D67"/>
                </a:solidFill>
                <a:effectLst/>
                <a:latin typeface="Verdana" panose="020B0604030504040204" pitchFamily="34" charset="0"/>
              </a:rPr>
              <a:t> (ποιητικού ή πεζού) που ορίζεται από τον/την εκπαιδευτικό.</a:t>
            </a:r>
          </a:p>
          <a:p>
            <a:pPr algn="l"/>
            <a:r>
              <a:rPr lang="el-GR" b="0" i="0" dirty="0">
                <a:solidFill>
                  <a:srgbClr val="4B5D67"/>
                </a:solidFill>
                <a:effectLst/>
                <a:latin typeface="Verdana" panose="020B0604030504040204" pitchFamily="34" charset="0"/>
              </a:rPr>
              <a:t>Με το κείμενο αυτό:</a:t>
            </a:r>
          </a:p>
          <a:p>
            <a:pPr algn="l"/>
            <a:r>
              <a:rPr lang="el-GR" b="0" i="0" dirty="0">
                <a:solidFill>
                  <a:srgbClr val="4B5D67"/>
                </a:solidFill>
                <a:effectLst/>
                <a:latin typeface="Verdana" panose="020B0604030504040204" pitchFamily="34" charset="0"/>
              </a:rPr>
              <a:t>α) ως προς το </a:t>
            </a:r>
            <a:r>
              <a:rPr lang="el-GR" b="1" i="0" dirty="0">
                <a:solidFill>
                  <a:srgbClr val="4B5D67"/>
                </a:solidFill>
                <a:effectLst/>
                <a:latin typeface="Verdana" panose="020B0604030504040204" pitchFamily="34" charset="0"/>
              </a:rPr>
              <a:t>περιεχόμενο</a:t>
            </a:r>
            <a:r>
              <a:rPr lang="el-GR" b="0" i="0" dirty="0">
                <a:solidFill>
                  <a:srgbClr val="4B5D67"/>
                </a:solidFill>
                <a:effectLst/>
                <a:latin typeface="Verdana" panose="020B0604030504040204" pitchFamily="34" charset="0"/>
              </a:rPr>
              <a:t> ελέγχεται η </a:t>
            </a:r>
            <a:r>
              <a:rPr lang="el-GR" b="1" i="0" dirty="0">
                <a:solidFill>
                  <a:srgbClr val="4B5D67"/>
                </a:solidFill>
                <a:effectLst/>
                <a:latin typeface="Verdana" panose="020B0604030504040204" pitchFamily="34" charset="0"/>
              </a:rPr>
              <a:t>ικανότητα</a:t>
            </a:r>
            <a:r>
              <a:rPr lang="el-GR" b="0" i="0" dirty="0">
                <a:solidFill>
                  <a:srgbClr val="4B5D67"/>
                </a:solidFill>
                <a:effectLst/>
                <a:latin typeface="Verdana" panose="020B0604030504040204" pitchFamily="34" charset="0"/>
              </a:rPr>
              <a:t> των μαθητών/τριών να </a:t>
            </a:r>
            <a:r>
              <a:rPr lang="el-GR" b="1" i="0" dirty="0">
                <a:solidFill>
                  <a:srgbClr val="4B5D67"/>
                </a:solidFill>
                <a:effectLst/>
                <a:latin typeface="Verdana" panose="020B0604030504040204" pitchFamily="34" charset="0"/>
              </a:rPr>
              <a:t>αξιοποιούν</a:t>
            </a:r>
            <a:r>
              <a:rPr lang="el-GR" b="0" i="0" dirty="0">
                <a:solidFill>
                  <a:srgbClr val="4B5D67"/>
                </a:solidFill>
                <a:effectLst/>
                <a:latin typeface="Verdana" panose="020B0604030504040204" pitchFamily="34" charset="0"/>
              </a:rPr>
              <a:t> με </a:t>
            </a:r>
            <a:r>
              <a:rPr lang="el-GR" b="1" i="0" dirty="0">
                <a:solidFill>
                  <a:srgbClr val="4B5D67"/>
                </a:solidFill>
                <a:effectLst/>
                <a:latin typeface="Verdana" panose="020B0604030504040204" pitchFamily="34" charset="0"/>
              </a:rPr>
              <a:t>τρόπο</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ευρηματικό</a:t>
            </a:r>
            <a:r>
              <a:rPr lang="el-GR" b="0" i="0" dirty="0">
                <a:solidFill>
                  <a:srgbClr val="4B5D67"/>
                </a:solidFill>
                <a:effectLst/>
                <a:latin typeface="Verdana" panose="020B0604030504040204" pitchFamily="34" charset="0"/>
              </a:rPr>
              <a:t> τα </a:t>
            </a:r>
            <a:r>
              <a:rPr lang="el-GR" b="1" i="0" dirty="0">
                <a:solidFill>
                  <a:srgbClr val="4B5D67"/>
                </a:solidFill>
                <a:effectLst/>
                <a:latin typeface="Verdana" panose="020B0604030504040204" pitchFamily="34" charset="0"/>
              </a:rPr>
              <a:t>δεδομένα</a:t>
            </a:r>
            <a:r>
              <a:rPr lang="el-GR" b="0" i="0" dirty="0">
                <a:solidFill>
                  <a:srgbClr val="4B5D67"/>
                </a:solidFill>
                <a:effectLst/>
                <a:latin typeface="Verdana" panose="020B0604030504040204" pitchFamily="34" charset="0"/>
              </a:rPr>
              <a:t> του κειμένου.</a:t>
            </a:r>
          </a:p>
          <a:p>
            <a:pPr algn="l"/>
            <a:r>
              <a:rPr lang="el-GR" b="0" i="0" dirty="0">
                <a:solidFill>
                  <a:srgbClr val="4B5D67"/>
                </a:solidFill>
                <a:effectLst/>
                <a:latin typeface="Verdana" panose="020B0604030504040204" pitchFamily="34" charset="0"/>
              </a:rPr>
              <a:t>β) ως προς τη </a:t>
            </a:r>
            <a:r>
              <a:rPr lang="el-GR" b="1" i="0" dirty="0">
                <a:solidFill>
                  <a:srgbClr val="4B5D67"/>
                </a:solidFill>
                <a:effectLst/>
                <a:latin typeface="Verdana" panose="020B0604030504040204" pitchFamily="34" charset="0"/>
              </a:rPr>
              <a:t>δομή</a:t>
            </a:r>
            <a:r>
              <a:rPr lang="el-GR" b="0" i="0" dirty="0">
                <a:solidFill>
                  <a:srgbClr val="4B5D67"/>
                </a:solidFill>
                <a:effectLst/>
                <a:latin typeface="Verdana" panose="020B0604030504040204" pitchFamily="34" charset="0"/>
              </a:rPr>
              <a:t> ελέγχεται ο </a:t>
            </a:r>
            <a:r>
              <a:rPr lang="el-GR" b="1" i="0" dirty="0">
                <a:solidFill>
                  <a:srgbClr val="4B5D67"/>
                </a:solidFill>
                <a:effectLst/>
                <a:latin typeface="Verdana" panose="020B0604030504040204" pitchFamily="34" charset="0"/>
              </a:rPr>
              <a:t>βαθμός</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ανταπόκρισης</a:t>
            </a:r>
            <a:r>
              <a:rPr lang="el-GR" b="0" i="0" dirty="0">
                <a:solidFill>
                  <a:srgbClr val="4B5D67"/>
                </a:solidFill>
                <a:effectLst/>
                <a:latin typeface="Verdana" panose="020B0604030504040204" pitchFamily="34" charset="0"/>
              </a:rPr>
              <a:t> του μαθητικού κειμένου στο </a:t>
            </a:r>
            <a:r>
              <a:rPr lang="el-GR" b="1" i="0" dirty="0">
                <a:solidFill>
                  <a:srgbClr val="4B5D67"/>
                </a:solidFill>
                <a:effectLst/>
                <a:latin typeface="Verdana" panose="020B0604030504040204" pitchFamily="34" charset="0"/>
              </a:rPr>
              <a:t>κειμενικό</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είδος</a:t>
            </a:r>
            <a:r>
              <a:rPr lang="el-GR" b="0" i="0" dirty="0">
                <a:solidFill>
                  <a:srgbClr val="4B5D67"/>
                </a:solidFill>
                <a:effectLst/>
                <a:latin typeface="Verdana" panose="020B0604030504040204" pitchFamily="34" charset="0"/>
              </a:rPr>
              <a:t> που ζητείται.</a:t>
            </a:r>
          </a:p>
          <a:p>
            <a:pPr algn="l"/>
            <a:r>
              <a:rPr lang="el-GR" b="0" i="0" dirty="0">
                <a:solidFill>
                  <a:srgbClr val="4B5D67"/>
                </a:solidFill>
                <a:effectLst/>
                <a:latin typeface="Verdana" panose="020B0604030504040204" pitchFamily="34" charset="0"/>
              </a:rPr>
              <a:t>γ) ως προς τη </a:t>
            </a:r>
            <a:r>
              <a:rPr lang="el-GR" b="1" i="0" dirty="0">
                <a:solidFill>
                  <a:srgbClr val="4B5D67"/>
                </a:solidFill>
                <a:effectLst/>
                <a:latin typeface="Verdana" panose="020B0604030504040204" pitchFamily="34" charset="0"/>
              </a:rPr>
              <a:t>μορφή</a:t>
            </a:r>
            <a:r>
              <a:rPr lang="el-GR" b="0" i="0" dirty="0">
                <a:solidFill>
                  <a:srgbClr val="4B5D67"/>
                </a:solidFill>
                <a:effectLst/>
                <a:latin typeface="Verdana" panose="020B0604030504040204" pitchFamily="34" charset="0"/>
              </a:rPr>
              <a:t> ελέγχονται το </a:t>
            </a:r>
            <a:r>
              <a:rPr lang="el-GR" b="1" i="0" dirty="0">
                <a:solidFill>
                  <a:srgbClr val="4B5D67"/>
                </a:solidFill>
                <a:effectLst/>
                <a:latin typeface="Verdana" panose="020B0604030504040204" pitchFamily="34" charset="0"/>
              </a:rPr>
              <a:t>ύφος</a:t>
            </a:r>
            <a:r>
              <a:rPr lang="el-GR" b="0" i="0" dirty="0">
                <a:solidFill>
                  <a:srgbClr val="4B5D67"/>
                </a:solidFill>
                <a:effectLst/>
                <a:latin typeface="Verdana" panose="020B0604030504040204" pitchFamily="34" charset="0"/>
              </a:rPr>
              <a:t> (επιλογή κατάλληλου λεξιλογίου, ιδιωματισμών, σύνταξης που υπηρετούν τον σκοπό του κειμένου και ταιριάζουν στο κειμενικό είδος και το επικοινωνιακό πλαίσιο) και η </a:t>
            </a:r>
            <a:r>
              <a:rPr lang="el-GR" b="1" i="0" dirty="0">
                <a:solidFill>
                  <a:srgbClr val="4B5D67"/>
                </a:solidFill>
                <a:effectLst/>
                <a:latin typeface="Verdana" panose="020B0604030504040204" pitchFamily="34" charset="0"/>
              </a:rPr>
              <a:t>χρήση</a:t>
            </a:r>
            <a:r>
              <a:rPr lang="el-GR" b="0" i="0" dirty="0">
                <a:solidFill>
                  <a:srgbClr val="4B5D67"/>
                </a:solidFill>
                <a:effectLst/>
                <a:latin typeface="Verdana" panose="020B0604030504040204" pitchFamily="34" charset="0"/>
              </a:rPr>
              <a:t> της </a:t>
            </a:r>
            <a:r>
              <a:rPr lang="el-GR" b="1" i="0" dirty="0">
                <a:solidFill>
                  <a:srgbClr val="4B5D67"/>
                </a:solidFill>
                <a:effectLst/>
                <a:latin typeface="Verdana" panose="020B0604030504040204" pitchFamily="34" charset="0"/>
              </a:rPr>
              <a:t>γλώσσας</a:t>
            </a:r>
            <a:r>
              <a:rPr lang="el-GR" b="0" i="0" dirty="0">
                <a:solidFill>
                  <a:srgbClr val="4B5D67"/>
                </a:solidFill>
                <a:effectLst/>
                <a:latin typeface="Verdana" panose="020B0604030504040204" pitchFamily="34" charset="0"/>
              </a:rPr>
              <a:t> (ορθογραφία, σύνταξη, σαφήνεια στη διατύπωση, στίξη κ.τ.λ.)</a:t>
            </a:r>
          </a:p>
          <a:p>
            <a:pPr algn="l"/>
            <a:r>
              <a:rPr lang="el-GR" b="0" i="0" dirty="0">
                <a:solidFill>
                  <a:srgbClr val="4B5D67"/>
                </a:solidFill>
                <a:effectLst/>
                <a:latin typeface="Verdana" panose="020B0604030504040204" pitchFamily="34" charset="0"/>
              </a:rPr>
              <a:t>Η </a:t>
            </a:r>
            <a:r>
              <a:rPr lang="el-GR" b="1" i="0" dirty="0">
                <a:solidFill>
                  <a:srgbClr val="4B5D67"/>
                </a:solidFill>
                <a:effectLst/>
                <a:latin typeface="Verdana" panose="020B0604030504040204" pitchFamily="34" charset="0"/>
              </a:rPr>
              <a:t>έκταση</a:t>
            </a:r>
            <a:r>
              <a:rPr lang="el-GR" b="0" i="0" dirty="0">
                <a:solidFill>
                  <a:srgbClr val="4B5D67"/>
                </a:solidFill>
                <a:effectLst/>
                <a:latin typeface="Verdana" panose="020B0604030504040204" pitchFamily="34" charset="0"/>
              </a:rPr>
              <a:t> του κειμένου που καλούνται να παραγάγουν οι μαθητές/</a:t>
            </a:r>
            <a:r>
              <a:rPr lang="el-GR" b="0" i="0" dirty="0" err="1">
                <a:solidFill>
                  <a:srgbClr val="4B5D67"/>
                </a:solidFill>
                <a:effectLst/>
                <a:latin typeface="Verdana" panose="020B0604030504040204" pitchFamily="34" charset="0"/>
              </a:rPr>
              <a:t>τριες</a:t>
            </a:r>
            <a:r>
              <a:rPr lang="el-GR" b="0" i="0" dirty="0">
                <a:solidFill>
                  <a:srgbClr val="4B5D67"/>
                </a:solidFill>
                <a:effectLst/>
                <a:latin typeface="Verdana" panose="020B0604030504040204" pitchFamily="34" charset="0"/>
              </a:rPr>
              <a:t> μπορεί να κινείται μεταξύ </a:t>
            </a:r>
            <a:r>
              <a:rPr lang="el-GR" b="1" i="0" dirty="0">
                <a:solidFill>
                  <a:srgbClr val="4B5D67"/>
                </a:solidFill>
                <a:effectLst/>
                <a:latin typeface="Verdana" panose="020B0604030504040204" pitchFamily="34" charset="0"/>
              </a:rPr>
              <a:t>εκατό</a:t>
            </a:r>
            <a:r>
              <a:rPr lang="el-GR" b="0" i="0" dirty="0">
                <a:solidFill>
                  <a:srgbClr val="4B5D67"/>
                </a:solidFill>
                <a:effectLst/>
                <a:latin typeface="Verdana" panose="020B0604030504040204" pitchFamily="34" charset="0"/>
              </a:rPr>
              <a:t> (100) και </a:t>
            </a:r>
            <a:r>
              <a:rPr lang="el-GR" b="1" i="0" dirty="0">
                <a:solidFill>
                  <a:srgbClr val="4B5D67"/>
                </a:solidFill>
                <a:effectLst/>
                <a:latin typeface="Verdana" panose="020B0604030504040204" pitchFamily="34" charset="0"/>
              </a:rPr>
              <a:t>διακοσίων</a:t>
            </a:r>
            <a:r>
              <a:rPr lang="el-GR" b="0" i="0" dirty="0">
                <a:solidFill>
                  <a:srgbClr val="4B5D67"/>
                </a:solidFill>
                <a:effectLst/>
                <a:latin typeface="Verdana" panose="020B0604030504040204" pitchFamily="34" charset="0"/>
              </a:rPr>
              <a:t> (200) </a:t>
            </a:r>
            <a:r>
              <a:rPr lang="el-GR" b="1" i="0" dirty="0">
                <a:solidFill>
                  <a:srgbClr val="4B5D67"/>
                </a:solidFill>
                <a:effectLst/>
                <a:latin typeface="Verdana" panose="020B0604030504040204" pitchFamily="34" charset="0"/>
              </a:rPr>
              <a:t>λέξεων</a:t>
            </a:r>
            <a:r>
              <a:rPr lang="el-GR" b="0" i="0" dirty="0">
                <a:solidFill>
                  <a:srgbClr val="4B5D67"/>
                </a:solidFill>
                <a:effectLst/>
                <a:latin typeface="Verdana" panose="020B0604030504040204" pitchFamily="34" charset="0"/>
              </a:rPr>
              <a:t>. Η συγκεκριμένη ερώτηση </a:t>
            </a:r>
            <a:r>
              <a:rPr lang="el-GR" b="1" i="0" dirty="0">
                <a:solidFill>
                  <a:srgbClr val="4B5D67"/>
                </a:solidFill>
                <a:effectLst/>
                <a:latin typeface="Verdana" panose="020B0604030504040204" pitchFamily="34" charset="0"/>
              </a:rPr>
              <a:t>βαθμολογείται</a:t>
            </a:r>
            <a:r>
              <a:rPr lang="el-GR" b="0" i="0" dirty="0">
                <a:solidFill>
                  <a:srgbClr val="4B5D67"/>
                </a:solidFill>
                <a:effectLst/>
                <a:latin typeface="Verdana" panose="020B0604030504040204" pitchFamily="34" charset="0"/>
              </a:rPr>
              <a:t> με </a:t>
            </a:r>
            <a:r>
              <a:rPr lang="el-GR" b="1" i="0" dirty="0">
                <a:solidFill>
                  <a:srgbClr val="4B5D67"/>
                </a:solidFill>
                <a:effectLst/>
                <a:latin typeface="Verdana" panose="020B0604030504040204" pitchFamily="34" charset="0"/>
              </a:rPr>
              <a:t>οκτώ</a:t>
            </a:r>
            <a:r>
              <a:rPr lang="el-GR" b="0" i="0" dirty="0">
                <a:solidFill>
                  <a:srgbClr val="4B5D67"/>
                </a:solidFill>
                <a:effectLst/>
                <a:latin typeface="Verdana" panose="020B0604030504040204" pitchFamily="34" charset="0"/>
              </a:rPr>
              <a:t> (08) </a:t>
            </a:r>
            <a:r>
              <a:rPr lang="el-GR" b="1" i="0" dirty="0">
                <a:solidFill>
                  <a:srgbClr val="4B5D67"/>
                </a:solidFill>
                <a:effectLst/>
                <a:latin typeface="Verdana" panose="020B0604030504040204" pitchFamily="34" charset="0"/>
              </a:rPr>
              <a:t>μονάδες</a:t>
            </a:r>
            <a:r>
              <a:rPr lang="el-GR" b="0" i="0" dirty="0">
                <a:solidFill>
                  <a:srgbClr val="4B5D67"/>
                </a:solidFill>
                <a:effectLst/>
                <a:latin typeface="Verdana" panose="020B0604030504040204" pitchFamily="34" charset="0"/>
              </a:rPr>
              <a:t>.</a:t>
            </a:r>
          </a:p>
          <a:p>
            <a:endParaRPr lang="el-GR" dirty="0"/>
          </a:p>
        </p:txBody>
      </p:sp>
    </p:spTree>
    <p:extLst>
      <p:ext uri="{BB962C8B-B14F-4D97-AF65-F5344CB8AC3E}">
        <p14:creationId xmlns:p14="http://schemas.microsoft.com/office/powerpoint/2010/main" val="3479414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8229600" cy="1691680"/>
          </a:xfrm>
          <a:solidFill>
            <a:schemeClr val="accent4">
              <a:lumMod val="40000"/>
              <a:lumOff val="60000"/>
            </a:schemeClr>
          </a:solidFill>
        </p:spPr>
        <p:txBody>
          <a:bodyPr>
            <a:normAutofit fontScale="90000"/>
          </a:bodyPr>
          <a:lstStyle/>
          <a:p>
            <a:r>
              <a:rPr lang="el-GR" dirty="0"/>
              <a:t> </a:t>
            </a:r>
            <a:r>
              <a:rPr lang="el-GR" b="1" dirty="0"/>
              <a:t>2)Αρχαία Ελληνική Γλώσσα και Γραμματεία </a:t>
            </a:r>
            <a:r>
              <a:rPr lang="el-GR" sz="3100" dirty="0"/>
              <a:t>(Αρχαία Ελληνική Γλώσσα, Αρχαία Ελληνικά Κείμενα από Μετάφραση) </a:t>
            </a:r>
          </a:p>
        </p:txBody>
      </p:sp>
      <p:pic>
        <p:nvPicPr>
          <p:cNvPr id="5" name="Θέση περιεχομένου 4">
            <a:extLst>
              <a:ext uri="{FF2B5EF4-FFF2-40B4-BE49-F238E27FC236}">
                <a16:creationId xmlns:a16="http://schemas.microsoft.com/office/drawing/2014/main" id="{8F4408FA-3072-4D27-842E-0C09CB28748E}"/>
              </a:ext>
            </a:extLst>
          </p:cNvPr>
          <p:cNvPicPr>
            <a:picLocks noGrp="1" noChangeAspect="1"/>
          </p:cNvPicPr>
          <p:nvPr>
            <p:ph idx="1"/>
          </p:nvPr>
        </p:nvPicPr>
        <p:blipFill>
          <a:blip r:embed="rId2"/>
          <a:stretch>
            <a:fillRect/>
          </a:stretch>
        </p:blipFill>
        <p:spPr>
          <a:xfrm>
            <a:off x="611560" y="1916832"/>
            <a:ext cx="8085584" cy="1691680"/>
          </a:xfrm>
        </p:spPr>
      </p:pic>
      <p:pic>
        <p:nvPicPr>
          <p:cNvPr id="7" name="Εικόνα 6">
            <a:extLst>
              <a:ext uri="{FF2B5EF4-FFF2-40B4-BE49-F238E27FC236}">
                <a16:creationId xmlns:a16="http://schemas.microsoft.com/office/drawing/2014/main" id="{1D94A949-1C9E-4242-B578-D423E5D0FEE1}"/>
              </a:ext>
            </a:extLst>
          </p:cNvPr>
          <p:cNvPicPr>
            <a:picLocks noChangeAspect="1"/>
          </p:cNvPicPr>
          <p:nvPr/>
        </p:nvPicPr>
        <p:blipFill>
          <a:blip r:embed="rId3"/>
          <a:stretch>
            <a:fillRect/>
          </a:stretch>
        </p:blipFill>
        <p:spPr>
          <a:xfrm>
            <a:off x="581844" y="3717032"/>
            <a:ext cx="8085584" cy="230165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id="{887933A9-518F-4468-9BA1-122C7061A9C9}"/>
              </a:ext>
            </a:extLst>
          </p:cNvPr>
          <p:cNvPicPr>
            <a:picLocks noGrp="1" noChangeAspect="1"/>
          </p:cNvPicPr>
          <p:nvPr>
            <p:ph idx="1"/>
          </p:nvPr>
        </p:nvPicPr>
        <p:blipFill>
          <a:blip r:embed="rId2"/>
          <a:stretch>
            <a:fillRect/>
          </a:stretch>
        </p:blipFill>
        <p:spPr>
          <a:xfrm>
            <a:off x="395536" y="188640"/>
            <a:ext cx="8424936" cy="2232248"/>
          </a:xfrm>
        </p:spPr>
      </p:pic>
      <p:pic>
        <p:nvPicPr>
          <p:cNvPr id="7" name="Εικόνα 6">
            <a:extLst>
              <a:ext uri="{FF2B5EF4-FFF2-40B4-BE49-F238E27FC236}">
                <a16:creationId xmlns:a16="http://schemas.microsoft.com/office/drawing/2014/main" id="{1004CD52-21EF-4F00-B7BB-0C75AC225ADE}"/>
              </a:ext>
            </a:extLst>
          </p:cNvPr>
          <p:cNvPicPr>
            <a:picLocks noChangeAspect="1"/>
          </p:cNvPicPr>
          <p:nvPr/>
        </p:nvPicPr>
        <p:blipFill>
          <a:blip r:embed="rId3"/>
          <a:stretch>
            <a:fillRect/>
          </a:stretch>
        </p:blipFill>
        <p:spPr>
          <a:xfrm>
            <a:off x="395536" y="2564904"/>
            <a:ext cx="8424936" cy="1152128"/>
          </a:xfrm>
          <a:prstGeom prst="rect">
            <a:avLst/>
          </a:prstGeom>
        </p:spPr>
      </p:pic>
      <p:pic>
        <p:nvPicPr>
          <p:cNvPr id="9" name="Εικόνα 8">
            <a:extLst>
              <a:ext uri="{FF2B5EF4-FFF2-40B4-BE49-F238E27FC236}">
                <a16:creationId xmlns:a16="http://schemas.microsoft.com/office/drawing/2014/main" id="{4695F615-F728-4E65-BFE3-D04E48EB7625}"/>
              </a:ext>
            </a:extLst>
          </p:cNvPr>
          <p:cNvPicPr>
            <a:picLocks noChangeAspect="1"/>
          </p:cNvPicPr>
          <p:nvPr/>
        </p:nvPicPr>
        <p:blipFill>
          <a:blip r:embed="rId4"/>
          <a:stretch>
            <a:fillRect/>
          </a:stretch>
        </p:blipFill>
        <p:spPr>
          <a:xfrm>
            <a:off x="395536" y="3861048"/>
            <a:ext cx="8424936" cy="2772377"/>
          </a:xfrm>
          <a:prstGeom prst="rect">
            <a:avLst/>
          </a:prstGeom>
        </p:spPr>
      </p:pic>
    </p:spTree>
    <p:extLst>
      <p:ext uri="{BB962C8B-B14F-4D97-AF65-F5344CB8AC3E}">
        <p14:creationId xmlns:p14="http://schemas.microsoft.com/office/powerpoint/2010/main" val="1048299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id="{AA4D63F8-A897-4847-94F4-55D37AF64A00}"/>
              </a:ext>
            </a:extLst>
          </p:cNvPr>
          <p:cNvPicPr>
            <a:picLocks noGrp="1" noChangeAspect="1"/>
          </p:cNvPicPr>
          <p:nvPr>
            <p:ph idx="1"/>
          </p:nvPr>
        </p:nvPicPr>
        <p:blipFill>
          <a:blip r:embed="rId2"/>
          <a:stretch>
            <a:fillRect/>
          </a:stretch>
        </p:blipFill>
        <p:spPr>
          <a:xfrm>
            <a:off x="323528" y="115888"/>
            <a:ext cx="8424935" cy="6409456"/>
          </a:xfrm>
        </p:spPr>
      </p:pic>
    </p:spTree>
    <p:extLst>
      <p:ext uri="{BB962C8B-B14F-4D97-AF65-F5344CB8AC3E}">
        <p14:creationId xmlns:p14="http://schemas.microsoft.com/office/powerpoint/2010/main" val="838650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id="{4415D715-4589-489E-878D-AB8C2DA90379}"/>
              </a:ext>
            </a:extLst>
          </p:cNvPr>
          <p:cNvPicPr>
            <a:picLocks noGrp="1" noChangeAspect="1"/>
          </p:cNvPicPr>
          <p:nvPr>
            <p:ph idx="1"/>
          </p:nvPr>
        </p:nvPicPr>
        <p:blipFill>
          <a:blip r:embed="rId2"/>
          <a:stretch>
            <a:fillRect/>
          </a:stretch>
        </p:blipFill>
        <p:spPr>
          <a:xfrm>
            <a:off x="251520" y="52901"/>
            <a:ext cx="8424936" cy="999835"/>
          </a:xfrm>
        </p:spPr>
      </p:pic>
      <p:pic>
        <p:nvPicPr>
          <p:cNvPr id="7" name="Εικόνα 6">
            <a:extLst>
              <a:ext uri="{FF2B5EF4-FFF2-40B4-BE49-F238E27FC236}">
                <a16:creationId xmlns:a16="http://schemas.microsoft.com/office/drawing/2014/main" id="{86243D88-DD38-4689-9B3E-12EEB503E01F}"/>
              </a:ext>
            </a:extLst>
          </p:cNvPr>
          <p:cNvPicPr>
            <a:picLocks noChangeAspect="1"/>
          </p:cNvPicPr>
          <p:nvPr/>
        </p:nvPicPr>
        <p:blipFill>
          <a:blip r:embed="rId3"/>
          <a:stretch>
            <a:fillRect/>
          </a:stretch>
        </p:blipFill>
        <p:spPr>
          <a:xfrm>
            <a:off x="251520" y="1300436"/>
            <a:ext cx="8424935" cy="4576835"/>
          </a:xfrm>
          <a:prstGeom prst="rect">
            <a:avLst/>
          </a:prstGeom>
        </p:spPr>
      </p:pic>
    </p:spTree>
    <p:extLst>
      <p:ext uri="{BB962C8B-B14F-4D97-AF65-F5344CB8AC3E}">
        <p14:creationId xmlns:p14="http://schemas.microsoft.com/office/powerpoint/2010/main" val="3672032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3">
              <a:lumMod val="75000"/>
            </a:schemeClr>
          </a:solidFill>
        </p:spPr>
        <p:txBody>
          <a:bodyPr>
            <a:normAutofit/>
          </a:bodyPr>
          <a:lstStyle/>
          <a:p>
            <a:r>
              <a:rPr lang="el-GR" b="1" dirty="0">
                <a:solidFill>
                  <a:srgbClr val="FFFF00"/>
                </a:solidFill>
              </a:rPr>
              <a:t>3) Μαθηματικά</a:t>
            </a:r>
          </a:p>
        </p:txBody>
      </p:sp>
      <p:sp>
        <p:nvSpPr>
          <p:cNvPr id="3" name="2 - Θέση περιεχομένου"/>
          <p:cNvSpPr>
            <a:spLocks noGrp="1"/>
          </p:cNvSpPr>
          <p:nvPr>
            <p:ph idx="1"/>
          </p:nvPr>
        </p:nvSpPr>
        <p:spPr/>
        <p:txBody>
          <a:bodyPr>
            <a:normAutofit lnSpcReduction="10000"/>
          </a:bodyPr>
          <a:lstStyle/>
          <a:p>
            <a:r>
              <a:rPr lang="el-GR" b="1" dirty="0"/>
              <a:t>Θεωρία: </a:t>
            </a:r>
            <a:r>
              <a:rPr lang="el-GR" dirty="0"/>
              <a:t>θα δοθούν 2 θεωρίες (1 Άλγεβρα και 1 Γεωμετρία ή Τριγωνομετρία) και οι μαθητές θα απαντήσουν τη 1 θεωρία.</a:t>
            </a:r>
          </a:p>
          <a:p>
            <a:endParaRPr lang="el-GR" dirty="0"/>
          </a:p>
          <a:p>
            <a:r>
              <a:rPr lang="el-GR" b="1" dirty="0"/>
              <a:t>Ασκήσεις: </a:t>
            </a:r>
            <a:r>
              <a:rPr lang="el-GR" dirty="0"/>
              <a:t>θα δοθούν 3 ασκήσεις και οι μαθητές θα λύσουν τις 2.</a:t>
            </a:r>
          </a:p>
          <a:p>
            <a:endParaRPr lang="el-GR" dirty="0"/>
          </a:p>
          <a:p>
            <a:r>
              <a:rPr lang="el-GR" b="1" dirty="0"/>
              <a:t>Συμπέρασμα: Οι μαθητές θα απαντήσουν σε 3 θέματα (δηλ. 1 θεωρία και 2 ασκήσεις)</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5">
              <a:lumMod val="60000"/>
              <a:lumOff val="40000"/>
            </a:schemeClr>
          </a:solidFill>
        </p:spPr>
        <p:txBody>
          <a:bodyPr>
            <a:normAutofit/>
          </a:bodyPr>
          <a:lstStyle/>
          <a:p>
            <a:r>
              <a:rPr lang="el-GR" b="1" dirty="0"/>
              <a:t>4) Φυσική</a:t>
            </a:r>
          </a:p>
        </p:txBody>
      </p:sp>
      <p:sp>
        <p:nvSpPr>
          <p:cNvPr id="3" name="2 - Θέση περιεχομένου"/>
          <p:cNvSpPr>
            <a:spLocks noGrp="1"/>
          </p:cNvSpPr>
          <p:nvPr>
            <p:ph idx="1"/>
          </p:nvPr>
        </p:nvSpPr>
        <p:spPr/>
        <p:txBody>
          <a:bodyPr/>
          <a:lstStyle/>
          <a:p>
            <a:r>
              <a:rPr lang="el-GR" dirty="0"/>
              <a:t>Θα δοθούν 9 θέματα</a:t>
            </a:r>
          </a:p>
          <a:p>
            <a:r>
              <a:rPr lang="el-GR" dirty="0"/>
              <a:t>Οι μαθητές θα απαντήσουν τα 6 θέματα.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2">
              <a:lumMod val="40000"/>
              <a:lumOff val="60000"/>
            </a:schemeClr>
          </a:solidFill>
        </p:spPr>
        <p:txBody>
          <a:bodyPr>
            <a:normAutofit/>
          </a:bodyPr>
          <a:lstStyle/>
          <a:p>
            <a:r>
              <a:rPr lang="el-GR" b="1" dirty="0"/>
              <a:t>5) Ιστορία</a:t>
            </a:r>
          </a:p>
        </p:txBody>
      </p:sp>
      <p:sp>
        <p:nvSpPr>
          <p:cNvPr id="3" name="2 - Θέση περιεχομένου"/>
          <p:cNvSpPr>
            <a:spLocks noGrp="1"/>
          </p:cNvSpPr>
          <p:nvPr>
            <p:ph idx="1"/>
          </p:nvPr>
        </p:nvSpPr>
        <p:spPr>
          <a:xfrm>
            <a:off x="179512" y="1600200"/>
            <a:ext cx="8784976" cy="4525963"/>
          </a:xfrm>
        </p:spPr>
        <p:txBody>
          <a:bodyPr>
            <a:normAutofit fontScale="85000" lnSpcReduction="20000"/>
          </a:bodyPr>
          <a:lstStyle/>
          <a:p>
            <a:r>
              <a:rPr lang="el-GR" dirty="0"/>
              <a:t>Ιστορία: Ο τρόπος εξέτασης του μαθήματος της Ιστορίας στο Γυμνάσιο ορίζεται, τροποποιούμενης ως προς αυτό το μάθημα της διάταξης της περίπτωσης ΙΑ` του άρθρου 3 του Π.Δ. 508/77 (ΦΕΚ 161 Α), ως ακολούθως :</a:t>
            </a:r>
          </a:p>
          <a:p>
            <a:r>
              <a:rPr lang="el-GR" dirty="0"/>
              <a:t> Δίνονται δύο ομάδες ερωτήσεων Α και Β  . Η ομάδα Α περιλαμβάνει πέντε ερωτήσεις από τις οποίες οι μαθητές/</a:t>
            </a:r>
            <a:r>
              <a:rPr lang="el-GR" dirty="0" err="1"/>
              <a:t>τριες</a:t>
            </a:r>
            <a:r>
              <a:rPr lang="el-GR" dirty="0"/>
              <a:t> επιλέγουν τις τρεις. Η ομάδα Β περιλαμβάνει τέσσερις ερωτήσεις από τις οποίες οι μαθητές/</a:t>
            </a:r>
            <a:r>
              <a:rPr lang="el-GR" dirty="0" err="1"/>
              <a:t>τριες</a:t>
            </a:r>
            <a:r>
              <a:rPr lang="el-GR" dirty="0"/>
              <a:t> επιλέγουν τις δύο. Οι ερωτήσεις μπορούν να αναλύονται σε δύο ισοδύναμα υποερωτήματα. Κάθε ερώτηση βαθμολογείται με τέσσερις (4) μονάδες (4 Χ 5=20).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Διάρκεια εξέτασης ανά μάθημα</a:t>
            </a:r>
          </a:p>
        </p:txBody>
      </p:sp>
      <p:graphicFrame>
        <p:nvGraphicFramePr>
          <p:cNvPr id="4" name="3 - Θέση περιεχομένου"/>
          <p:cNvGraphicFramePr>
            <a:graphicFrameLocks noGrp="1"/>
          </p:cNvGraphicFramePr>
          <p:nvPr>
            <p:ph idx="1"/>
          </p:nvPr>
        </p:nvGraphicFramePr>
        <p:xfrm>
          <a:off x="467544" y="1268760"/>
          <a:ext cx="8229600" cy="529851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90151">
                <a:tc>
                  <a:txBody>
                    <a:bodyPr/>
                    <a:lstStyle/>
                    <a:p>
                      <a:r>
                        <a:rPr lang="el-GR" sz="2400" dirty="0"/>
                        <a:t>Διάρκεια εξέτασης</a:t>
                      </a:r>
                    </a:p>
                  </a:txBody>
                  <a:tcPr/>
                </a:tc>
                <a:tc>
                  <a:txBody>
                    <a:bodyPr/>
                    <a:lstStyle/>
                    <a:p>
                      <a:r>
                        <a:rPr lang="el-GR" sz="2400" dirty="0"/>
                        <a:t>Εξεταζόμενα Μαθήματα</a:t>
                      </a:r>
                    </a:p>
                  </a:txBody>
                  <a:tcPr/>
                </a:tc>
                <a:extLst>
                  <a:ext uri="{0D108BD9-81ED-4DB2-BD59-A6C34878D82A}">
                    <a16:rowId xmlns:a16="http://schemas.microsoft.com/office/drawing/2014/main" val="10000"/>
                  </a:ext>
                </a:extLst>
              </a:tr>
              <a:tr h="618569">
                <a:tc>
                  <a:txBody>
                    <a:bodyPr/>
                    <a:lstStyle/>
                    <a:p>
                      <a:r>
                        <a:rPr lang="el-GR" sz="2400" dirty="0"/>
                        <a:t>Τρίωρη</a:t>
                      </a:r>
                      <a:r>
                        <a:rPr lang="el-GR" sz="2400" baseline="0" dirty="0"/>
                        <a:t> εξέταση</a:t>
                      </a:r>
                      <a:endParaRPr lang="el-GR" sz="2400" dirty="0"/>
                    </a:p>
                  </a:txBody>
                  <a:tcPr>
                    <a:solidFill>
                      <a:schemeClr val="accent6">
                        <a:lumMod val="40000"/>
                        <a:lumOff val="60000"/>
                      </a:schemeClr>
                    </a:solidFill>
                  </a:tcPr>
                </a:tc>
                <a:tc>
                  <a:txBody>
                    <a:bodyPr/>
                    <a:lstStyle/>
                    <a:p>
                      <a:r>
                        <a:rPr lang="el-GR" sz="2400" dirty="0"/>
                        <a:t>Νεοελληνική</a:t>
                      </a:r>
                      <a:r>
                        <a:rPr lang="el-GR" sz="2400" baseline="0" dirty="0"/>
                        <a:t> Γλώσσα και Γραμματεία</a:t>
                      </a:r>
                      <a:endParaRPr lang="el-GR" sz="2400" dirty="0"/>
                    </a:p>
                  </a:txBody>
                  <a:tcPr>
                    <a:solidFill>
                      <a:schemeClr val="accent6">
                        <a:lumMod val="40000"/>
                        <a:lumOff val="60000"/>
                      </a:schemeClr>
                    </a:solidFill>
                  </a:tcPr>
                </a:tc>
                <a:extLst>
                  <a:ext uri="{0D108BD9-81ED-4DB2-BD59-A6C34878D82A}">
                    <a16:rowId xmlns:a16="http://schemas.microsoft.com/office/drawing/2014/main" val="10001"/>
                  </a:ext>
                </a:extLst>
              </a:tr>
              <a:tr h="6324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400" dirty="0"/>
                        <a:t>Τρίωρη</a:t>
                      </a:r>
                      <a:r>
                        <a:rPr lang="el-GR" sz="2400" baseline="0" dirty="0"/>
                        <a:t> εξέταση</a:t>
                      </a:r>
                      <a:endParaRPr lang="el-GR" sz="2400" dirty="0"/>
                    </a:p>
                    <a:p>
                      <a:endParaRPr lang="el-GR" sz="2400" dirty="0"/>
                    </a:p>
                  </a:txBody>
                  <a:tcPr/>
                </a:tc>
                <a:tc>
                  <a:txBody>
                    <a:bodyPr/>
                    <a:lstStyle/>
                    <a:p>
                      <a:r>
                        <a:rPr lang="el-GR" sz="2400" dirty="0"/>
                        <a:t>Αρχαία Ελληνική Γλώσσα</a:t>
                      </a:r>
                      <a:r>
                        <a:rPr lang="el-GR" sz="2400" baseline="0" dirty="0"/>
                        <a:t> και Γραμματεία</a:t>
                      </a:r>
                      <a:endParaRPr lang="el-GR" sz="2400" dirty="0"/>
                    </a:p>
                  </a:txBody>
                  <a:tcPr/>
                </a:tc>
                <a:extLst>
                  <a:ext uri="{0D108BD9-81ED-4DB2-BD59-A6C34878D82A}">
                    <a16:rowId xmlns:a16="http://schemas.microsoft.com/office/drawing/2014/main" val="10002"/>
                  </a:ext>
                </a:extLst>
              </a:tr>
              <a:tr h="656064">
                <a:tc>
                  <a:txBody>
                    <a:bodyPr/>
                    <a:lstStyle/>
                    <a:p>
                      <a:r>
                        <a:rPr lang="el-GR" sz="2400" dirty="0"/>
                        <a:t>Δίωρη</a:t>
                      </a:r>
                      <a:r>
                        <a:rPr lang="el-GR" sz="2400" baseline="0" dirty="0"/>
                        <a:t> εξέταση</a:t>
                      </a:r>
                      <a:endParaRPr lang="el-GR" sz="2400" dirty="0"/>
                    </a:p>
                  </a:txBody>
                  <a:tcPr>
                    <a:solidFill>
                      <a:schemeClr val="accent3">
                        <a:lumMod val="40000"/>
                        <a:lumOff val="60000"/>
                      </a:schemeClr>
                    </a:solidFill>
                  </a:tcPr>
                </a:tc>
                <a:tc>
                  <a:txBody>
                    <a:bodyPr/>
                    <a:lstStyle/>
                    <a:p>
                      <a:r>
                        <a:rPr lang="el-GR" sz="2400" dirty="0"/>
                        <a:t>Μαθηματικά</a:t>
                      </a:r>
                    </a:p>
                  </a:txBody>
                  <a:tcPr>
                    <a:solidFill>
                      <a:schemeClr val="accent3">
                        <a:lumMod val="40000"/>
                        <a:lumOff val="60000"/>
                      </a:schemeClr>
                    </a:solidFill>
                  </a:tcPr>
                </a:tc>
                <a:extLst>
                  <a:ext uri="{0D108BD9-81ED-4DB2-BD59-A6C34878D82A}">
                    <a16:rowId xmlns:a16="http://schemas.microsoft.com/office/drawing/2014/main" val="10003"/>
                  </a:ext>
                </a:extLst>
              </a:tr>
              <a:tr h="720080">
                <a:tc>
                  <a:txBody>
                    <a:bodyPr/>
                    <a:lstStyle/>
                    <a:p>
                      <a:r>
                        <a:rPr lang="el-GR" sz="2400" dirty="0"/>
                        <a:t>Δίωρη</a:t>
                      </a:r>
                      <a:r>
                        <a:rPr lang="el-GR" sz="2400" baseline="0" dirty="0"/>
                        <a:t> εξέταση</a:t>
                      </a:r>
                      <a:endParaRPr lang="el-GR" sz="2400" dirty="0"/>
                    </a:p>
                  </a:txBody>
                  <a:tcPr/>
                </a:tc>
                <a:tc>
                  <a:txBody>
                    <a:bodyPr/>
                    <a:lstStyle/>
                    <a:p>
                      <a:r>
                        <a:rPr lang="el-GR" sz="2400" dirty="0"/>
                        <a:t>Φυσική</a:t>
                      </a:r>
                    </a:p>
                  </a:txBody>
                  <a:tcPr/>
                </a:tc>
                <a:extLst>
                  <a:ext uri="{0D108BD9-81ED-4DB2-BD59-A6C34878D82A}">
                    <a16:rowId xmlns:a16="http://schemas.microsoft.com/office/drawing/2014/main" val="10004"/>
                  </a:ext>
                </a:extLst>
              </a:tr>
              <a:tr h="648072">
                <a:tc>
                  <a:txBody>
                    <a:bodyPr/>
                    <a:lstStyle/>
                    <a:p>
                      <a:r>
                        <a:rPr lang="el-GR" sz="2400"/>
                        <a:t>Δίωρη</a:t>
                      </a:r>
                      <a:r>
                        <a:rPr lang="el-GR" sz="2400" baseline="0"/>
                        <a:t> εξέταση</a:t>
                      </a:r>
                      <a:endParaRPr lang="el-GR" sz="2400" dirty="0"/>
                    </a:p>
                  </a:txBody>
                  <a:tcPr>
                    <a:solidFill>
                      <a:schemeClr val="accent2">
                        <a:lumMod val="60000"/>
                        <a:lumOff val="40000"/>
                      </a:schemeClr>
                    </a:solidFill>
                  </a:tcPr>
                </a:tc>
                <a:tc>
                  <a:txBody>
                    <a:bodyPr/>
                    <a:lstStyle/>
                    <a:p>
                      <a:r>
                        <a:rPr lang="el-GR" sz="2400" dirty="0"/>
                        <a:t>Ιστορία</a:t>
                      </a:r>
                    </a:p>
                  </a:txBody>
                  <a:tcPr>
                    <a:solidFill>
                      <a:schemeClr val="accent2">
                        <a:lumMod val="60000"/>
                        <a:lumOff val="40000"/>
                      </a:schemeClr>
                    </a:solidFill>
                  </a:tcPr>
                </a:tc>
                <a:extLst>
                  <a:ext uri="{0D108BD9-81ED-4DB2-BD59-A6C34878D82A}">
                    <a16:rowId xmlns:a16="http://schemas.microsoft.com/office/drawing/2014/main" val="10005"/>
                  </a:ext>
                </a:extLst>
              </a:tr>
              <a:tr h="648072">
                <a:tc>
                  <a:txBody>
                    <a:bodyPr/>
                    <a:lstStyle/>
                    <a:p>
                      <a:r>
                        <a:rPr lang="el-GR" sz="2400"/>
                        <a:t>Δίωρη</a:t>
                      </a:r>
                      <a:r>
                        <a:rPr lang="el-GR" sz="2400" baseline="0"/>
                        <a:t> εξέταση</a:t>
                      </a:r>
                      <a:endParaRPr lang="el-GR" sz="2400" dirty="0"/>
                    </a:p>
                  </a:txBody>
                  <a:tcPr/>
                </a:tc>
                <a:tc>
                  <a:txBody>
                    <a:bodyPr/>
                    <a:lstStyle/>
                    <a:p>
                      <a:r>
                        <a:rPr lang="el-GR" sz="2400" dirty="0"/>
                        <a:t>Αγγλικά</a:t>
                      </a:r>
                    </a:p>
                  </a:txBody>
                  <a:tcPr/>
                </a:tc>
                <a:extLst>
                  <a:ext uri="{0D108BD9-81ED-4DB2-BD59-A6C34878D82A}">
                    <a16:rowId xmlns:a16="http://schemas.microsoft.com/office/drawing/2014/main" val="10006"/>
                  </a:ext>
                </a:extLst>
              </a:tr>
              <a:tr h="490151">
                <a:tc>
                  <a:txBody>
                    <a:bodyPr/>
                    <a:lstStyle/>
                    <a:p>
                      <a:r>
                        <a:rPr lang="el-GR" sz="2400" dirty="0"/>
                        <a:t>Δίωρη</a:t>
                      </a:r>
                      <a:r>
                        <a:rPr lang="el-GR" sz="2400" baseline="0" dirty="0"/>
                        <a:t> εξέταση</a:t>
                      </a:r>
                      <a:endParaRPr lang="el-GR" sz="2400" dirty="0"/>
                    </a:p>
                  </a:txBody>
                  <a:tcPr>
                    <a:solidFill>
                      <a:srgbClr val="FFFF00">
                        <a:alpha val="45000"/>
                      </a:srgbClr>
                    </a:solidFill>
                  </a:tcPr>
                </a:tc>
                <a:tc>
                  <a:txBody>
                    <a:bodyPr/>
                    <a:lstStyle/>
                    <a:p>
                      <a:r>
                        <a:rPr lang="el-GR" sz="2400" dirty="0"/>
                        <a:t>Βιολογία</a:t>
                      </a:r>
                    </a:p>
                  </a:txBody>
                  <a:tcPr>
                    <a:solidFill>
                      <a:srgbClr val="FFFF00">
                        <a:alpha val="45000"/>
                      </a:srgbClr>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98DCA77-6964-43D8-96AC-2B2EF29201DB}"/>
              </a:ext>
            </a:extLst>
          </p:cNvPr>
          <p:cNvSpPr>
            <a:spLocks noGrp="1"/>
          </p:cNvSpPr>
          <p:nvPr>
            <p:ph idx="1"/>
          </p:nvPr>
        </p:nvSpPr>
        <p:spPr>
          <a:xfrm>
            <a:off x="0" y="13742"/>
            <a:ext cx="8964488" cy="6583610"/>
          </a:xfrm>
        </p:spPr>
        <p:txBody>
          <a:bodyPr>
            <a:normAutofit fontScale="85000" lnSpcReduction="10000"/>
          </a:bodyPr>
          <a:lstStyle/>
          <a:p>
            <a:r>
              <a:rPr lang="el-GR" dirty="0"/>
              <a:t>Η Ομάδα Α περιλαμβάνει ερωτήσεις που ελέγχουν τη γνώση και την κατανόηση της ιστορικής ύλης που διδάχθηκαν οι μαθητές/</a:t>
            </a:r>
            <a:r>
              <a:rPr lang="el-GR" dirty="0" err="1"/>
              <a:t>τριες</a:t>
            </a:r>
            <a:r>
              <a:rPr lang="el-GR" dirty="0"/>
              <a:t> (εξήγηση ιστορικών όρων και εννοιών, περιγραφή ή ταξινόμηση ιστορικών γεγονότων, φαινομένων ή περιόδων, κατανόηση ή συνοπτική απόδοση του περιεχομένου μιας γραπτής ή εικαστικής ιστορικής πηγής, κατανόηση και περιγραφή των σχέσεων που υφίστανται ανάμεσα σε διαφορετικά ιστορικά γεγονότα, φαινόμενα </a:t>
            </a:r>
            <a:r>
              <a:rPr lang="el-GR" dirty="0" err="1"/>
              <a:t>κ.λ.π</a:t>
            </a:r>
            <a:r>
              <a:rPr lang="el-GR" dirty="0"/>
              <a:t>.).</a:t>
            </a:r>
          </a:p>
          <a:p>
            <a:r>
              <a:rPr lang="el-GR" dirty="0"/>
              <a:t> Η Ομάδα Β περιλαμβάνει ερωτήσεις που ελέγχουν την ικανότητα των μαθητών/τριών να αναλύουν στοιχεία και σχέσεις, να αξιολογούν τη δράση προσώπων ή ομάδων με βάση συγκεκριμένο κριτήριο, να συνθέτουν ιστορικά δεδομένα. Στη Γ` τάξη Γυμνασίου μπορεί να τίθεται και ερώτηση που αναφέρεται στη διάκριση ανάμεσα στην αντικειμενική ιστορική πληροφορία και στην υποκειμενική γνώμη που εκτίθεται σε μια ιστορική πηγή </a:t>
            </a:r>
            <a:r>
              <a:rPr lang="el-GR" dirty="0" err="1"/>
              <a:t>κ.λ.π</a:t>
            </a:r>
            <a:r>
              <a:rPr lang="el-GR" dirty="0"/>
              <a:t>.</a:t>
            </a:r>
          </a:p>
        </p:txBody>
      </p:sp>
    </p:spTree>
    <p:extLst>
      <p:ext uri="{BB962C8B-B14F-4D97-AF65-F5344CB8AC3E}">
        <p14:creationId xmlns:p14="http://schemas.microsoft.com/office/powerpoint/2010/main" val="831865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rgbClr val="BDC5E1"/>
          </a:solidFill>
        </p:spPr>
        <p:txBody>
          <a:bodyPr/>
          <a:lstStyle/>
          <a:p>
            <a:r>
              <a:rPr lang="el-GR" b="1" dirty="0"/>
              <a:t>6)Αγγλικά</a:t>
            </a:r>
          </a:p>
        </p:txBody>
      </p:sp>
      <p:sp>
        <p:nvSpPr>
          <p:cNvPr id="3" name="2 - Θέση περιεχομένου"/>
          <p:cNvSpPr>
            <a:spLocks noGrp="1"/>
          </p:cNvSpPr>
          <p:nvPr>
            <p:ph idx="1"/>
          </p:nvPr>
        </p:nvSpPr>
        <p:spPr/>
        <p:txBody>
          <a:bodyPr>
            <a:normAutofit lnSpcReduction="10000"/>
          </a:bodyPr>
          <a:lstStyle/>
          <a:p>
            <a:pPr marL="0" indent="0">
              <a:lnSpc>
                <a:spcPct val="115000"/>
              </a:lnSpc>
              <a:spcAft>
                <a:spcPts val="1000"/>
              </a:spcAft>
              <a:buNone/>
            </a:pPr>
            <a:r>
              <a:rPr lang="el-GR" sz="2400" b="1" dirty="0">
                <a:effectLst/>
                <a:latin typeface="Calibri" panose="020F0502020204030204" pitchFamily="34" charset="0"/>
                <a:ea typeface="Times New Roman" panose="02020603050405020304" pitchFamily="18" charset="0"/>
                <a:cs typeface="Times New Roman" panose="02020603050405020304" pitchFamily="18" charset="0"/>
              </a:rPr>
              <a:t>             Το καταληκτικό διαγώνισμα των Αγγλικών  θα αποτελείται : </a:t>
            </a:r>
            <a:endParaRPr lang="el-GR"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Aft>
                <a:spcPts val="1000"/>
              </a:spcAft>
              <a:buNone/>
            </a:pPr>
            <a:r>
              <a:rPr lang="el-GR" sz="2400" b="1" dirty="0">
                <a:effectLst/>
                <a:latin typeface="Calibri" panose="020F0502020204030204" pitchFamily="34" charset="0"/>
                <a:ea typeface="Times New Roman" panose="02020603050405020304" pitchFamily="18" charset="0"/>
                <a:cs typeface="Times New Roman" panose="02020603050405020304" pitchFamily="18" charset="0"/>
              </a:rPr>
              <a:t>    Α) από 2 άγνωστα κείμενα με ερωτήσεις κατανόησης μορφής </a:t>
            </a: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True</a:t>
            </a:r>
            <a:r>
              <a:rPr lang="el-GR" sz="24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False </a:t>
            </a:r>
            <a:r>
              <a:rPr lang="el-GR" sz="2400" b="1" dirty="0">
                <a:effectLst/>
                <a:latin typeface="Calibri" panose="020F0502020204030204" pitchFamily="34" charset="0"/>
                <a:ea typeface="Times New Roman" panose="02020603050405020304" pitchFamily="18" charset="0"/>
                <a:cs typeface="Times New Roman" panose="02020603050405020304" pitchFamily="18" charset="0"/>
              </a:rPr>
              <a:t>ή πολλαπλής επιλογής .</a:t>
            </a:r>
            <a:endParaRPr lang="el-GR"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Aft>
                <a:spcPts val="1000"/>
              </a:spcAft>
              <a:buNone/>
            </a:pPr>
            <a:r>
              <a:rPr lang="el-GR" sz="2400" b="1" dirty="0">
                <a:effectLst/>
                <a:latin typeface="Calibri" panose="020F0502020204030204" pitchFamily="34" charset="0"/>
                <a:ea typeface="Times New Roman" panose="02020603050405020304" pitchFamily="18" charset="0"/>
                <a:cs typeface="Times New Roman" panose="02020603050405020304" pitchFamily="18" charset="0"/>
              </a:rPr>
              <a:t>    Β) 1 παρατήρηση Λεξιλογική </a:t>
            </a: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pPr indent="0">
              <a:lnSpc>
                <a:spcPct val="115000"/>
              </a:lnSpc>
              <a:spcAft>
                <a:spcPts val="1000"/>
              </a:spcAft>
              <a:buNone/>
            </a:pPr>
            <a:r>
              <a:rPr lang="el-GR" sz="2400" b="1" dirty="0">
                <a:effectLst/>
                <a:latin typeface="Calibri" panose="020F0502020204030204" pitchFamily="34" charset="0"/>
                <a:ea typeface="Times New Roman" panose="02020603050405020304" pitchFamily="18" charset="0"/>
                <a:cs typeface="Times New Roman" panose="02020603050405020304" pitchFamily="18" charset="0"/>
              </a:rPr>
              <a:t>    1 παρατήρηση Γραμματικής</a:t>
            </a:r>
            <a:endParaRPr lang="el-GR"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Aft>
                <a:spcPts val="1000"/>
              </a:spcAft>
              <a:buNone/>
            </a:pPr>
            <a:r>
              <a:rPr lang="el-GR" sz="2400" b="1" dirty="0">
                <a:effectLst/>
                <a:latin typeface="Calibri" panose="020F0502020204030204" pitchFamily="34" charset="0"/>
                <a:ea typeface="Times New Roman" panose="02020603050405020304" pitchFamily="18" charset="0"/>
                <a:cs typeface="Times New Roman" panose="02020603050405020304" pitchFamily="18" charset="0"/>
              </a:rPr>
              <a:t>   Γ)  2 </a:t>
            </a: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writing</a:t>
            </a:r>
            <a:r>
              <a:rPr lang="el-GR" sz="2400" b="1" dirty="0">
                <a:effectLst/>
                <a:latin typeface="Calibri" panose="020F0502020204030204" pitchFamily="34" charset="0"/>
                <a:ea typeface="Times New Roman" panose="02020603050405020304" pitchFamily="18" charset="0"/>
                <a:cs typeface="Times New Roman" panose="02020603050405020304" pitchFamily="18" charset="0"/>
              </a:rPr>
              <a:t> (ένα μικρό -ένα μεγάλο )</a:t>
            </a:r>
            <a:endParaRPr lang="el-GR"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spcAft>
                <a:spcPts val="1000"/>
              </a:spcAft>
              <a:buNone/>
            </a:pPr>
            <a:r>
              <a:rPr lang="el-GR" sz="2400" b="1" dirty="0">
                <a:effectLst/>
                <a:latin typeface="Calibri" panose="020F0502020204030204" pitchFamily="34" charset="0"/>
                <a:ea typeface="Times New Roman" panose="02020603050405020304" pitchFamily="18" charset="0"/>
                <a:cs typeface="Times New Roman" panose="02020603050405020304" pitchFamily="18" charset="0"/>
              </a:rPr>
              <a:t>   Δ)  2 </a:t>
            </a:r>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listening tests</a:t>
            </a:r>
            <a:r>
              <a:rPr lang="el-GR" sz="2400" b="1" dirty="0">
                <a:effectLst/>
                <a:latin typeface="Calibri" panose="020F0502020204030204" pitchFamily="34" charset="0"/>
                <a:ea typeface="Times New Roman" panose="02020603050405020304" pitchFamily="18" charset="0"/>
                <a:cs typeface="Times New Roman" panose="02020603050405020304" pitchFamily="18" charset="0"/>
              </a:rPr>
              <a:t> (πολλαπλής ή  / και  συμπλήρωσης )</a:t>
            </a:r>
            <a:endParaRPr lang="el-GR"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solidFill>
        </p:spPr>
        <p:txBody>
          <a:bodyPr/>
          <a:lstStyle/>
          <a:p>
            <a:r>
              <a:rPr lang="el-GR" b="1" dirty="0">
                <a:solidFill>
                  <a:srgbClr val="FFFF00"/>
                </a:solidFill>
              </a:rPr>
              <a:t>7) Βιολογία</a:t>
            </a:r>
          </a:p>
        </p:txBody>
      </p:sp>
      <p:sp>
        <p:nvSpPr>
          <p:cNvPr id="3" name="2 - Θέση περιεχομένου"/>
          <p:cNvSpPr>
            <a:spLocks noGrp="1"/>
          </p:cNvSpPr>
          <p:nvPr>
            <p:ph idx="1"/>
          </p:nvPr>
        </p:nvSpPr>
        <p:spPr/>
        <p:txBody>
          <a:bodyPr>
            <a:normAutofit lnSpcReduction="10000"/>
          </a:bodyPr>
          <a:lstStyle/>
          <a:p>
            <a:r>
              <a:rPr lang="el-GR" dirty="0"/>
              <a:t>Θα δοθούν 9 θέματα και οι μαθητές θα απαντήσουν τα 6.</a:t>
            </a:r>
          </a:p>
          <a:p>
            <a:r>
              <a:rPr lang="el-GR" dirty="0"/>
              <a:t>Τα θέματα θα είναι κλειστού τύπου και ανοιχτού τύπου και διαβαθμιζόμενης δυσκολίας. </a:t>
            </a:r>
          </a:p>
          <a:p>
            <a:r>
              <a:rPr lang="el-GR" dirty="0"/>
              <a:t>Θα καλύπτουν όλο το εύρος της εξεταστέας ύλης.</a:t>
            </a:r>
          </a:p>
          <a:p>
            <a:endParaRPr lang="el-GR" dirty="0"/>
          </a:p>
          <a:p>
            <a:pPr algn="r">
              <a:buNone/>
            </a:pPr>
            <a:r>
              <a:rPr lang="el-GR" i="1" dirty="0"/>
              <a:t>Καλή επιτυχία!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l-GR" dirty="0"/>
            </a:br>
            <a:r>
              <a:rPr lang="el-GR" b="1" dirty="0"/>
              <a:t>Ώρα έναρξης εξετάσεων ανά τάξη:</a:t>
            </a:r>
            <a:br>
              <a:rPr lang="el-GR" b="1" dirty="0"/>
            </a:br>
            <a:r>
              <a:rPr lang="el-GR" b="1" dirty="0"/>
              <a:t>-</a:t>
            </a:r>
            <a:r>
              <a:rPr lang="el-GR" sz="4000" b="1" dirty="0"/>
              <a:t>Οι μαθητές θα προσέρχονται 10-15 λεπτά νωρίτερα από την ώρα έναρξης.</a:t>
            </a:r>
            <a:br>
              <a:rPr lang="el-GR" sz="4000" b="1" dirty="0"/>
            </a:br>
            <a:endParaRPr lang="el-GR" b="1" dirty="0"/>
          </a:p>
        </p:txBody>
      </p:sp>
      <p:graphicFrame>
        <p:nvGraphicFramePr>
          <p:cNvPr id="4" name="3 - Θέση περιεχομένου"/>
          <p:cNvGraphicFramePr>
            <a:graphicFrameLocks noGrp="1"/>
          </p:cNvGraphicFramePr>
          <p:nvPr>
            <p:ph idx="1"/>
            <p:extLst>
              <p:ext uri="{D42A27DB-BD31-4B8C-83A1-F6EECF244321}">
                <p14:modId xmlns:p14="http://schemas.microsoft.com/office/powerpoint/2010/main" val="264191151"/>
              </p:ext>
            </p:extLst>
          </p:nvPr>
        </p:nvGraphicFramePr>
        <p:xfrm>
          <a:off x="457200" y="1772816"/>
          <a:ext cx="8229600" cy="4061049"/>
        </p:xfrm>
        <a:graphic>
          <a:graphicData uri="http://schemas.openxmlformats.org/drawingml/2006/table">
            <a:tbl>
              <a:tblPr firstRow="1" bandRow="1">
                <a:tableStyleId>{5C22544A-7EE6-4342-B048-85BDC9FD1C3A}</a:tableStyleId>
              </a:tblPr>
              <a:tblGrid>
                <a:gridCol w="3178696">
                  <a:extLst>
                    <a:ext uri="{9D8B030D-6E8A-4147-A177-3AD203B41FA5}">
                      <a16:colId xmlns:a16="http://schemas.microsoft.com/office/drawing/2014/main" val="20000"/>
                    </a:ext>
                  </a:extLst>
                </a:gridCol>
                <a:gridCol w="5050904">
                  <a:extLst>
                    <a:ext uri="{9D8B030D-6E8A-4147-A177-3AD203B41FA5}">
                      <a16:colId xmlns:a16="http://schemas.microsoft.com/office/drawing/2014/main" val="20001"/>
                    </a:ext>
                  </a:extLst>
                </a:gridCol>
              </a:tblGrid>
              <a:tr h="1353683">
                <a:tc>
                  <a:txBody>
                    <a:bodyPr/>
                    <a:lstStyle/>
                    <a:p>
                      <a:r>
                        <a:rPr lang="el-GR" sz="3600" b="1" dirty="0">
                          <a:solidFill>
                            <a:schemeClr val="tx1"/>
                          </a:solidFill>
                        </a:rPr>
                        <a:t>Α’ Γυμνασίου:</a:t>
                      </a:r>
                    </a:p>
                    <a:p>
                      <a:pPr algn="l"/>
                      <a:endParaRPr lang="el-GR" sz="2400" b="1" dirty="0"/>
                    </a:p>
                  </a:txBody>
                  <a:tcPr>
                    <a:solidFill>
                      <a:srgbClr val="FFFF00">
                        <a:alpha val="34000"/>
                      </a:srgbClr>
                    </a:solidFill>
                  </a:tcPr>
                </a:tc>
                <a:tc>
                  <a:txBody>
                    <a:bodyPr/>
                    <a:lstStyle/>
                    <a:p>
                      <a:r>
                        <a:rPr lang="el-GR" sz="3600" b="1" dirty="0">
                          <a:solidFill>
                            <a:schemeClr val="tx1"/>
                          </a:solidFill>
                        </a:rPr>
                        <a:t>8:15 </a:t>
                      </a:r>
                      <a:r>
                        <a:rPr lang="el-GR" sz="3600" b="1" dirty="0" err="1">
                          <a:solidFill>
                            <a:schemeClr val="tx1"/>
                          </a:solidFill>
                        </a:rPr>
                        <a:t>π.μ</a:t>
                      </a:r>
                      <a:r>
                        <a:rPr lang="el-GR" sz="3600" b="1" dirty="0">
                          <a:solidFill>
                            <a:schemeClr val="tx1"/>
                          </a:solidFill>
                        </a:rPr>
                        <a:t>.</a:t>
                      </a:r>
                    </a:p>
                  </a:txBody>
                  <a:tcPr>
                    <a:solidFill>
                      <a:srgbClr val="FFFF00">
                        <a:alpha val="34000"/>
                      </a:srgbClr>
                    </a:solidFill>
                  </a:tcPr>
                </a:tc>
                <a:extLst>
                  <a:ext uri="{0D108BD9-81ED-4DB2-BD59-A6C34878D82A}">
                    <a16:rowId xmlns:a16="http://schemas.microsoft.com/office/drawing/2014/main" val="10000"/>
                  </a:ext>
                </a:extLst>
              </a:tr>
              <a:tr h="1353683">
                <a:tc>
                  <a:txBody>
                    <a:bodyPr/>
                    <a:lstStyle/>
                    <a:p>
                      <a:r>
                        <a:rPr lang="el-GR" sz="3600" b="1" dirty="0"/>
                        <a:t>Β’ Γυμνασίου:</a:t>
                      </a:r>
                    </a:p>
                    <a:p>
                      <a:endParaRPr lang="el-GR" sz="3600" b="1" dirty="0"/>
                    </a:p>
                  </a:txBody>
                  <a:tcPr/>
                </a:tc>
                <a:tc>
                  <a:txBody>
                    <a:bodyPr/>
                    <a:lstStyle/>
                    <a:p>
                      <a:r>
                        <a:rPr lang="el-GR" sz="3600" b="1" dirty="0">
                          <a:solidFill>
                            <a:schemeClr val="tx1"/>
                          </a:solidFill>
                        </a:rPr>
                        <a:t>10:15 </a:t>
                      </a:r>
                      <a:r>
                        <a:rPr lang="el-GR" sz="3600" b="1" dirty="0" err="1">
                          <a:solidFill>
                            <a:schemeClr val="tx1"/>
                          </a:solidFill>
                        </a:rPr>
                        <a:t>π.μ</a:t>
                      </a:r>
                      <a:endParaRPr lang="el-GR" sz="3600" b="1" dirty="0">
                        <a:solidFill>
                          <a:schemeClr val="tx1"/>
                        </a:solidFill>
                      </a:endParaRPr>
                    </a:p>
                  </a:txBody>
                  <a:tcPr/>
                </a:tc>
                <a:extLst>
                  <a:ext uri="{0D108BD9-81ED-4DB2-BD59-A6C34878D82A}">
                    <a16:rowId xmlns:a16="http://schemas.microsoft.com/office/drawing/2014/main" val="10001"/>
                  </a:ext>
                </a:extLst>
              </a:tr>
              <a:tr h="1353683">
                <a:tc>
                  <a:txBody>
                    <a:bodyPr/>
                    <a:lstStyle/>
                    <a:p>
                      <a:r>
                        <a:rPr lang="el-GR" sz="3600" b="1" dirty="0"/>
                        <a:t>Γ’ Γυμνασίου:</a:t>
                      </a:r>
                    </a:p>
                    <a:p>
                      <a:endParaRPr lang="el-GR" sz="3600" b="1" dirty="0"/>
                    </a:p>
                  </a:txBody>
                  <a:tcPr>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3600" b="1" dirty="0">
                          <a:solidFill>
                            <a:schemeClr val="tx1"/>
                          </a:solidFill>
                        </a:rPr>
                        <a:t>8:15 </a:t>
                      </a:r>
                      <a:r>
                        <a:rPr lang="el-GR" sz="3600" b="1" dirty="0" err="1">
                          <a:solidFill>
                            <a:schemeClr val="tx1"/>
                          </a:solidFill>
                        </a:rPr>
                        <a:t>π.μ</a:t>
                      </a:r>
                      <a:r>
                        <a:rPr lang="el-GR" sz="3600" b="1" dirty="0">
                          <a:solidFill>
                            <a:schemeClr val="tx1"/>
                          </a:solidFill>
                        </a:rPr>
                        <a:t>.</a:t>
                      </a:r>
                    </a:p>
                    <a:p>
                      <a:endParaRPr lang="el-GR" sz="3600" b="1" dirty="0">
                        <a:solidFill>
                          <a:schemeClr val="tx1"/>
                        </a:solidFill>
                      </a:endParaRPr>
                    </a:p>
                  </a:txBody>
                  <a:tcPr>
                    <a:solidFill>
                      <a:schemeClr val="accent6">
                        <a:lumMod val="60000"/>
                        <a:lumOff val="40000"/>
                      </a:scheme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620688"/>
            <a:ext cx="8579296" cy="1143000"/>
          </a:xfrm>
        </p:spPr>
        <p:txBody>
          <a:bodyPr>
            <a:normAutofit fontScale="90000"/>
          </a:bodyPr>
          <a:lstStyle/>
          <a:p>
            <a:r>
              <a:rPr lang="el-GR" b="1" dirty="0"/>
              <a:t>Σε περίπτωση εξέτασης </a:t>
            </a:r>
            <a:br>
              <a:rPr lang="el-GR" b="1" dirty="0"/>
            </a:br>
            <a:r>
              <a:rPr lang="el-GR" b="1" dirty="0"/>
              <a:t>δύο μαθημάτων την ίδια μέρα</a:t>
            </a:r>
            <a:br>
              <a:rPr lang="el-GR" b="1" dirty="0"/>
            </a:br>
            <a:r>
              <a:rPr lang="el-GR" b="1" dirty="0">
                <a:solidFill>
                  <a:srgbClr val="FF0000"/>
                </a:solidFill>
              </a:rPr>
              <a:t>Έναρξη εξέτασης 2</a:t>
            </a:r>
            <a:r>
              <a:rPr lang="el-GR" b="1" baseline="30000" dirty="0">
                <a:solidFill>
                  <a:srgbClr val="FF0000"/>
                </a:solidFill>
              </a:rPr>
              <a:t>ου</a:t>
            </a:r>
            <a:r>
              <a:rPr lang="el-GR" b="1" dirty="0">
                <a:solidFill>
                  <a:srgbClr val="FF0000"/>
                </a:solidFill>
              </a:rPr>
              <a:t> μαθήματος</a:t>
            </a:r>
          </a:p>
        </p:txBody>
      </p:sp>
      <p:graphicFrame>
        <p:nvGraphicFramePr>
          <p:cNvPr id="5" name="3 - Θέση περιεχομένου"/>
          <p:cNvGraphicFramePr>
            <a:graphicFrameLocks/>
          </p:cNvGraphicFramePr>
          <p:nvPr/>
        </p:nvGraphicFramePr>
        <p:xfrm>
          <a:off x="539552" y="2492896"/>
          <a:ext cx="8229600" cy="3566160"/>
        </p:xfrm>
        <a:graphic>
          <a:graphicData uri="http://schemas.openxmlformats.org/drawingml/2006/table">
            <a:tbl>
              <a:tblPr firstRow="1" bandRow="1">
                <a:tableStyleId>{5C22544A-7EE6-4342-B048-85BDC9FD1C3A}</a:tableStyleId>
              </a:tblPr>
              <a:tblGrid>
                <a:gridCol w="3178696">
                  <a:extLst>
                    <a:ext uri="{9D8B030D-6E8A-4147-A177-3AD203B41FA5}">
                      <a16:colId xmlns:a16="http://schemas.microsoft.com/office/drawing/2014/main" val="20000"/>
                    </a:ext>
                  </a:extLst>
                </a:gridCol>
                <a:gridCol w="5050904">
                  <a:extLst>
                    <a:ext uri="{9D8B030D-6E8A-4147-A177-3AD203B41FA5}">
                      <a16:colId xmlns:a16="http://schemas.microsoft.com/office/drawing/2014/main" val="20001"/>
                    </a:ext>
                  </a:extLst>
                </a:gridCol>
              </a:tblGrid>
              <a:tr h="1044704">
                <a:tc>
                  <a:txBody>
                    <a:bodyPr/>
                    <a:lstStyle/>
                    <a:p>
                      <a:r>
                        <a:rPr lang="el-GR" sz="3600" b="1" dirty="0">
                          <a:solidFill>
                            <a:schemeClr val="tx1"/>
                          </a:solidFill>
                        </a:rPr>
                        <a:t>Α’ Γυμνασίου:</a:t>
                      </a:r>
                    </a:p>
                    <a:p>
                      <a:endParaRPr lang="el-GR" sz="3600" b="1" dirty="0"/>
                    </a:p>
                  </a:txBody>
                  <a:tcPr>
                    <a:solidFill>
                      <a:srgbClr val="FFFF00">
                        <a:alpha val="34000"/>
                      </a:srgbClr>
                    </a:solidFill>
                  </a:tcPr>
                </a:tc>
                <a:tc>
                  <a:txBody>
                    <a:bodyPr/>
                    <a:lstStyle/>
                    <a:p>
                      <a:r>
                        <a:rPr lang="el-GR" sz="3600" b="1" dirty="0">
                          <a:solidFill>
                            <a:schemeClr val="tx1"/>
                          </a:solidFill>
                        </a:rPr>
                        <a:t>10:15 </a:t>
                      </a:r>
                      <a:r>
                        <a:rPr lang="el-GR" sz="3600" b="1" dirty="0" err="1">
                          <a:solidFill>
                            <a:schemeClr val="tx1"/>
                          </a:solidFill>
                        </a:rPr>
                        <a:t>π.μ</a:t>
                      </a:r>
                      <a:endParaRPr lang="el-GR" sz="3600" b="1" dirty="0">
                        <a:solidFill>
                          <a:schemeClr val="tx1"/>
                        </a:solidFill>
                      </a:endParaRPr>
                    </a:p>
                  </a:txBody>
                  <a:tcPr>
                    <a:solidFill>
                      <a:srgbClr val="FFFF00">
                        <a:alpha val="34000"/>
                      </a:srgbClr>
                    </a:solidFill>
                  </a:tcPr>
                </a:tc>
                <a:extLst>
                  <a:ext uri="{0D108BD9-81ED-4DB2-BD59-A6C34878D82A}">
                    <a16:rowId xmlns:a16="http://schemas.microsoft.com/office/drawing/2014/main" val="10000"/>
                  </a:ext>
                </a:extLst>
              </a:tr>
              <a:tr h="370840">
                <a:tc>
                  <a:txBody>
                    <a:bodyPr/>
                    <a:lstStyle/>
                    <a:p>
                      <a:r>
                        <a:rPr lang="el-GR" sz="3600" b="1" dirty="0"/>
                        <a:t>Β’ Γυμνασίου:</a:t>
                      </a:r>
                    </a:p>
                    <a:p>
                      <a:endParaRPr lang="el-GR" sz="3600" b="1" dirty="0"/>
                    </a:p>
                  </a:txBody>
                  <a:tcPr/>
                </a:tc>
                <a:tc>
                  <a:txBody>
                    <a:bodyPr/>
                    <a:lstStyle/>
                    <a:p>
                      <a:r>
                        <a:rPr lang="el-GR" sz="3600" b="1" dirty="0">
                          <a:solidFill>
                            <a:schemeClr val="tx1"/>
                          </a:solidFill>
                        </a:rPr>
                        <a:t>12:15 </a:t>
                      </a:r>
                      <a:r>
                        <a:rPr lang="el-GR" sz="3600" b="1" dirty="0" err="1">
                          <a:solidFill>
                            <a:schemeClr val="tx1"/>
                          </a:solidFill>
                        </a:rPr>
                        <a:t>μ.μ</a:t>
                      </a:r>
                      <a:r>
                        <a:rPr lang="el-GR" sz="3600" b="1" dirty="0">
                          <a:solidFill>
                            <a:schemeClr val="tx1"/>
                          </a:solidFill>
                        </a:rPr>
                        <a:t>.</a:t>
                      </a:r>
                      <a:r>
                        <a:rPr lang="el-GR" sz="3600" b="1" baseline="0" dirty="0">
                          <a:solidFill>
                            <a:schemeClr val="tx1"/>
                          </a:solidFill>
                        </a:rPr>
                        <a:t> </a:t>
                      </a:r>
                      <a:endParaRPr lang="el-GR" sz="3600" b="1" dirty="0">
                        <a:solidFill>
                          <a:schemeClr val="tx1"/>
                        </a:solidFill>
                      </a:endParaRPr>
                    </a:p>
                  </a:txBody>
                  <a:tcPr/>
                </a:tc>
                <a:extLst>
                  <a:ext uri="{0D108BD9-81ED-4DB2-BD59-A6C34878D82A}">
                    <a16:rowId xmlns:a16="http://schemas.microsoft.com/office/drawing/2014/main" val="10001"/>
                  </a:ext>
                </a:extLst>
              </a:tr>
              <a:tr h="370840">
                <a:tc>
                  <a:txBody>
                    <a:bodyPr/>
                    <a:lstStyle/>
                    <a:p>
                      <a:r>
                        <a:rPr lang="el-GR" sz="3600" b="1" dirty="0"/>
                        <a:t>Γ’ Γυμνασίου:</a:t>
                      </a:r>
                    </a:p>
                    <a:p>
                      <a:endParaRPr lang="el-GR" sz="3600" b="1" dirty="0"/>
                    </a:p>
                  </a:txBody>
                  <a:tcPr>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3600" b="1" dirty="0">
                          <a:solidFill>
                            <a:schemeClr val="tx1"/>
                          </a:solidFill>
                        </a:rPr>
                        <a:t>10:15 </a:t>
                      </a:r>
                      <a:r>
                        <a:rPr lang="el-GR" sz="3600" b="1" dirty="0" err="1">
                          <a:solidFill>
                            <a:schemeClr val="tx1"/>
                          </a:solidFill>
                        </a:rPr>
                        <a:t>π.μ</a:t>
                      </a:r>
                      <a:r>
                        <a:rPr lang="el-GR" sz="3600" b="1" dirty="0">
                          <a:solidFill>
                            <a:schemeClr val="tx1"/>
                          </a:solidFill>
                        </a:rPr>
                        <a:t>.</a:t>
                      </a:r>
                    </a:p>
                    <a:p>
                      <a:endParaRPr lang="el-GR" sz="3600" b="1" dirty="0">
                        <a:solidFill>
                          <a:schemeClr val="tx1"/>
                        </a:solidFill>
                      </a:endParaRPr>
                    </a:p>
                  </a:txBody>
                  <a:tcPr>
                    <a:solidFill>
                      <a:schemeClr val="accent6">
                        <a:lumMod val="60000"/>
                        <a:lumOff val="40000"/>
                      </a:scheme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Αίθουσες εξέτασης ανά τάξη</a:t>
            </a:r>
          </a:p>
        </p:txBody>
      </p:sp>
      <p:graphicFrame>
        <p:nvGraphicFramePr>
          <p:cNvPr id="5" name="3 - Θέση περιεχομένου"/>
          <p:cNvGraphicFramePr>
            <a:graphicFrameLocks noGrp="1"/>
          </p:cNvGraphicFramePr>
          <p:nvPr>
            <p:ph idx="1"/>
          </p:nvPr>
        </p:nvGraphicFramePr>
        <p:xfrm>
          <a:off x="457200" y="1600200"/>
          <a:ext cx="8229600" cy="3566160"/>
        </p:xfrm>
        <a:graphic>
          <a:graphicData uri="http://schemas.openxmlformats.org/drawingml/2006/table">
            <a:tbl>
              <a:tblPr firstRow="1" bandRow="1">
                <a:tableStyleId>{5C22544A-7EE6-4342-B048-85BDC9FD1C3A}</a:tableStyleId>
              </a:tblPr>
              <a:tblGrid>
                <a:gridCol w="3178696">
                  <a:extLst>
                    <a:ext uri="{9D8B030D-6E8A-4147-A177-3AD203B41FA5}">
                      <a16:colId xmlns:a16="http://schemas.microsoft.com/office/drawing/2014/main" val="20000"/>
                    </a:ext>
                  </a:extLst>
                </a:gridCol>
                <a:gridCol w="5050904">
                  <a:extLst>
                    <a:ext uri="{9D8B030D-6E8A-4147-A177-3AD203B41FA5}">
                      <a16:colId xmlns:a16="http://schemas.microsoft.com/office/drawing/2014/main" val="20001"/>
                    </a:ext>
                  </a:extLst>
                </a:gridCol>
              </a:tblGrid>
              <a:tr h="370840">
                <a:tc>
                  <a:txBody>
                    <a:bodyPr/>
                    <a:lstStyle/>
                    <a:p>
                      <a:r>
                        <a:rPr lang="el-GR" sz="3600" b="1" dirty="0">
                          <a:solidFill>
                            <a:schemeClr val="tx1"/>
                          </a:solidFill>
                        </a:rPr>
                        <a:t>Α’ Γυμνασίου:</a:t>
                      </a:r>
                    </a:p>
                    <a:p>
                      <a:endParaRPr lang="el-GR" sz="3600" b="1" dirty="0"/>
                    </a:p>
                  </a:txBody>
                  <a:tcPr>
                    <a:solidFill>
                      <a:srgbClr val="FFFF00">
                        <a:alpha val="34000"/>
                      </a:srgbClr>
                    </a:solidFill>
                  </a:tcPr>
                </a:tc>
                <a:tc>
                  <a:txBody>
                    <a:bodyPr/>
                    <a:lstStyle/>
                    <a:p>
                      <a:r>
                        <a:rPr lang="el-GR" sz="3600" b="1" dirty="0">
                          <a:solidFill>
                            <a:schemeClr val="tx1"/>
                          </a:solidFill>
                        </a:rPr>
                        <a:t>1</a:t>
                      </a:r>
                      <a:r>
                        <a:rPr lang="el-GR" sz="3600" b="1" baseline="30000" dirty="0">
                          <a:solidFill>
                            <a:schemeClr val="tx1"/>
                          </a:solidFill>
                        </a:rPr>
                        <a:t>ος</a:t>
                      </a:r>
                      <a:r>
                        <a:rPr lang="el-GR" sz="3600" b="1" dirty="0">
                          <a:solidFill>
                            <a:schemeClr val="tx1"/>
                          </a:solidFill>
                        </a:rPr>
                        <a:t> όροφος</a:t>
                      </a:r>
                    </a:p>
                  </a:txBody>
                  <a:tcPr>
                    <a:solidFill>
                      <a:srgbClr val="FFFF00">
                        <a:alpha val="34000"/>
                      </a:srgbClr>
                    </a:solidFill>
                  </a:tcPr>
                </a:tc>
                <a:extLst>
                  <a:ext uri="{0D108BD9-81ED-4DB2-BD59-A6C34878D82A}">
                    <a16:rowId xmlns:a16="http://schemas.microsoft.com/office/drawing/2014/main" val="10000"/>
                  </a:ext>
                </a:extLst>
              </a:tr>
              <a:tr h="370840">
                <a:tc>
                  <a:txBody>
                    <a:bodyPr/>
                    <a:lstStyle/>
                    <a:p>
                      <a:r>
                        <a:rPr lang="el-GR" sz="3600" b="1" dirty="0"/>
                        <a:t>Β’ Γυμνασίου:</a:t>
                      </a:r>
                    </a:p>
                    <a:p>
                      <a:endParaRPr lang="el-GR" sz="3600" b="1" dirty="0"/>
                    </a:p>
                  </a:txBody>
                  <a:tcPr/>
                </a:tc>
                <a:tc>
                  <a:txBody>
                    <a:bodyPr/>
                    <a:lstStyle/>
                    <a:p>
                      <a:r>
                        <a:rPr lang="el-GR" sz="3600" b="1" dirty="0">
                          <a:solidFill>
                            <a:schemeClr val="tx1"/>
                          </a:solidFill>
                        </a:rPr>
                        <a:t>2</a:t>
                      </a:r>
                      <a:r>
                        <a:rPr lang="el-GR" sz="3600" b="1" baseline="30000" dirty="0">
                          <a:solidFill>
                            <a:schemeClr val="tx1"/>
                          </a:solidFill>
                        </a:rPr>
                        <a:t>ος</a:t>
                      </a:r>
                      <a:r>
                        <a:rPr lang="el-GR" sz="3600" b="1" dirty="0">
                          <a:solidFill>
                            <a:schemeClr val="tx1"/>
                          </a:solidFill>
                        </a:rPr>
                        <a:t> όροφος</a:t>
                      </a:r>
                    </a:p>
                  </a:txBody>
                  <a:tcPr/>
                </a:tc>
                <a:extLst>
                  <a:ext uri="{0D108BD9-81ED-4DB2-BD59-A6C34878D82A}">
                    <a16:rowId xmlns:a16="http://schemas.microsoft.com/office/drawing/2014/main" val="10001"/>
                  </a:ext>
                </a:extLst>
              </a:tr>
              <a:tr h="370840">
                <a:tc>
                  <a:txBody>
                    <a:bodyPr/>
                    <a:lstStyle/>
                    <a:p>
                      <a:r>
                        <a:rPr lang="el-GR" sz="3600" b="1" dirty="0"/>
                        <a:t>Γ’ Γυμνασίου:</a:t>
                      </a:r>
                    </a:p>
                    <a:p>
                      <a:endParaRPr lang="el-GR" sz="3600" b="1" dirty="0"/>
                    </a:p>
                  </a:txBody>
                  <a:tcPr>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3600" b="1" dirty="0">
                          <a:solidFill>
                            <a:schemeClr val="tx1"/>
                          </a:solidFill>
                        </a:rPr>
                        <a:t>2</a:t>
                      </a:r>
                      <a:r>
                        <a:rPr lang="el-GR" sz="3600" b="1" baseline="30000" dirty="0">
                          <a:solidFill>
                            <a:schemeClr val="tx1"/>
                          </a:solidFill>
                        </a:rPr>
                        <a:t>ος</a:t>
                      </a:r>
                      <a:r>
                        <a:rPr lang="el-GR" sz="3600" b="1" dirty="0">
                          <a:solidFill>
                            <a:schemeClr val="tx1"/>
                          </a:solidFill>
                        </a:rPr>
                        <a:t> όροφος</a:t>
                      </a:r>
                    </a:p>
                    <a:p>
                      <a:endParaRPr lang="el-GR" sz="3600" b="1" dirty="0">
                        <a:solidFill>
                          <a:schemeClr val="tx1"/>
                        </a:solidFill>
                      </a:endParaRPr>
                    </a:p>
                  </a:txBody>
                  <a:tcPr>
                    <a:solidFill>
                      <a:schemeClr val="accent6">
                        <a:lumMod val="60000"/>
                        <a:lumOff val="40000"/>
                      </a:scheme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74638"/>
            <a:ext cx="8363272" cy="922114"/>
          </a:xfrm>
          <a:solidFill>
            <a:schemeClr val="accent6">
              <a:lumMod val="60000"/>
              <a:lumOff val="40000"/>
            </a:schemeClr>
          </a:solidFill>
        </p:spPr>
        <p:txBody>
          <a:bodyPr>
            <a:normAutofit fontScale="90000"/>
          </a:bodyPr>
          <a:lstStyle/>
          <a:p>
            <a:r>
              <a:rPr lang="el-GR" b="1" dirty="0"/>
              <a:t>1) Νεοελληνική Γλώσσα και Γραμματεία </a:t>
            </a:r>
            <a:r>
              <a:rPr lang="el-GR" sz="3600" dirty="0"/>
              <a:t>(Γλωσσική Διδασκαλία και Νεοελληνική Λογοτεχνία)</a:t>
            </a:r>
          </a:p>
        </p:txBody>
      </p:sp>
      <p:sp>
        <p:nvSpPr>
          <p:cNvPr id="3" name="2 - Θέση περιεχομένου"/>
          <p:cNvSpPr>
            <a:spLocks noGrp="1"/>
          </p:cNvSpPr>
          <p:nvPr>
            <p:ph idx="1"/>
          </p:nvPr>
        </p:nvSpPr>
        <p:spPr>
          <a:xfrm>
            <a:off x="0" y="1556792"/>
            <a:ext cx="9144000" cy="5544616"/>
          </a:xfrm>
        </p:spPr>
        <p:txBody>
          <a:bodyPr>
            <a:normAutofit fontScale="55000" lnSpcReduction="20000"/>
          </a:bodyPr>
          <a:lstStyle/>
          <a:p>
            <a:pPr algn="l"/>
            <a:r>
              <a:rPr lang="el-GR" b="1" i="0" dirty="0">
                <a:solidFill>
                  <a:srgbClr val="4B5D67"/>
                </a:solidFill>
                <a:effectLst/>
                <a:latin typeface="Verdana" panose="020B0604030504040204" pitchFamily="34" charset="0"/>
              </a:rPr>
              <a:t>Α. Στον κλάδο της Γλωσσικής Διδασκαλίας (Έκθεση)</a:t>
            </a:r>
          </a:p>
          <a:p>
            <a:pPr algn="l"/>
            <a:r>
              <a:rPr lang="el-GR" b="0" i="0" dirty="0">
                <a:solidFill>
                  <a:srgbClr val="4B5D67"/>
                </a:solidFill>
                <a:effectLst/>
                <a:latin typeface="Verdana" panose="020B0604030504040204" pitchFamily="34" charset="0"/>
              </a:rPr>
              <a:t>Οι μαθητές/</a:t>
            </a:r>
            <a:r>
              <a:rPr lang="el-GR" b="0" i="0" dirty="0" err="1">
                <a:solidFill>
                  <a:srgbClr val="4B5D67"/>
                </a:solidFill>
                <a:effectLst/>
                <a:latin typeface="Verdana" panose="020B0604030504040204" pitchFamily="34" charset="0"/>
              </a:rPr>
              <a:t>τριες</a:t>
            </a:r>
            <a:r>
              <a:rPr lang="el-GR" b="0" i="0" dirty="0">
                <a:solidFill>
                  <a:srgbClr val="4B5D67"/>
                </a:solidFill>
                <a:effectLst/>
                <a:latin typeface="Verdana" panose="020B0604030504040204" pitchFamily="34" charset="0"/>
              </a:rPr>
              <a:t> πλέον στις Προαγωγικές Εξετάσεις Έκθεσης στο Γυμνάσιο εξετάζονται σε κείμενο γραπτό παρεμφερές και όχι ίδιο με κάποιο από αυτά που διδάχθηκαν στη διάρκεια της σχολικής χρονιάς. Πρέπει να συνοδεύεται από σύντομο εισαγωγικό σημείωμα όπου δηλώνονται ο συντάκτης του, η χρονολογία και το μέσο δημοσίευσης του και όποια άλλη πληροφορία για τη συγκυρία δημοσίευσης και το κοινωνικοπολιτικό πλαίσιο δημιουργίας του κρίνεται αναγκαία από τον/την εκπαιδευτικό.</a:t>
            </a:r>
          </a:p>
          <a:p>
            <a:pPr algn="l"/>
            <a:r>
              <a:rPr lang="el-GR" b="1" i="0" dirty="0">
                <a:solidFill>
                  <a:srgbClr val="4B5D67"/>
                </a:solidFill>
                <a:effectLst/>
                <a:latin typeface="Verdana" panose="020B0604030504040204" pitchFamily="34" charset="0"/>
              </a:rPr>
              <a:t>Οι μαθητές/</a:t>
            </a:r>
            <a:r>
              <a:rPr lang="el-GR" b="1" i="0" dirty="0" err="1">
                <a:solidFill>
                  <a:srgbClr val="4B5D67"/>
                </a:solidFill>
                <a:effectLst/>
                <a:latin typeface="Verdana" panose="020B0604030504040204" pitchFamily="34" charset="0"/>
              </a:rPr>
              <a:t>τριες</a:t>
            </a:r>
            <a:r>
              <a:rPr lang="el-GR" b="1" i="0" dirty="0">
                <a:solidFill>
                  <a:srgbClr val="4B5D67"/>
                </a:solidFill>
                <a:effectLst/>
                <a:latin typeface="Verdana" panose="020B0604030504040204" pitchFamily="34" charset="0"/>
              </a:rPr>
              <a:t> καλούνται να απαντήσουν σε τρία (03) θέματα.</a:t>
            </a:r>
            <a:endParaRPr lang="el-GR" b="0" i="0" dirty="0">
              <a:solidFill>
                <a:srgbClr val="4B5D67"/>
              </a:solidFill>
              <a:effectLst/>
              <a:latin typeface="Verdana" panose="020B0604030504040204" pitchFamily="34" charset="0"/>
            </a:endParaRPr>
          </a:p>
          <a:p>
            <a:pPr algn="l">
              <a:buFont typeface="+mj-lt"/>
              <a:buAutoNum type="arabicPeriod"/>
            </a:pPr>
            <a:r>
              <a:rPr lang="el-GR" b="0" i="0" dirty="0">
                <a:solidFill>
                  <a:srgbClr val="4B5D67"/>
                </a:solidFill>
                <a:effectLst/>
                <a:latin typeface="Verdana" panose="020B0604030504040204" pitchFamily="34" charset="0"/>
              </a:rPr>
              <a:t>Το </a:t>
            </a:r>
            <a:r>
              <a:rPr lang="el-GR" b="1" i="0" dirty="0">
                <a:solidFill>
                  <a:srgbClr val="4B5D67"/>
                </a:solidFill>
                <a:effectLst/>
                <a:latin typeface="Verdana" panose="020B0604030504040204" pitchFamily="34" charset="0"/>
              </a:rPr>
              <a:t>πρώτο</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θέμα</a:t>
            </a:r>
            <a:r>
              <a:rPr lang="el-GR" b="0" i="0" dirty="0">
                <a:solidFill>
                  <a:srgbClr val="4B5D67"/>
                </a:solidFill>
                <a:effectLst/>
                <a:latin typeface="Verdana" panose="020B0604030504040204" pitchFamily="34" charset="0"/>
              </a:rPr>
              <a:t> αναφέρεται στην </a:t>
            </a:r>
            <a:r>
              <a:rPr lang="el-GR" b="1" i="0" dirty="0">
                <a:solidFill>
                  <a:srgbClr val="4B5D67"/>
                </a:solidFill>
                <a:effectLst/>
                <a:latin typeface="Verdana" panose="020B0604030504040204" pitchFamily="34" charset="0"/>
              </a:rPr>
              <a:t>κατανόηση</a:t>
            </a:r>
            <a:r>
              <a:rPr lang="el-GR" b="0" i="0" dirty="0">
                <a:solidFill>
                  <a:srgbClr val="4B5D67"/>
                </a:solidFill>
                <a:effectLst/>
                <a:latin typeface="Verdana" panose="020B0604030504040204" pitchFamily="34" charset="0"/>
              </a:rPr>
              <a:t> του </a:t>
            </a:r>
            <a:r>
              <a:rPr lang="el-GR" b="1" i="0" dirty="0">
                <a:solidFill>
                  <a:srgbClr val="4B5D67"/>
                </a:solidFill>
                <a:effectLst/>
                <a:latin typeface="Verdana" panose="020B0604030504040204" pitchFamily="34" charset="0"/>
              </a:rPr>
              <a:t>κειμένου</a:t>
            </a:r>
            <a:r>
              <a:rPr lang="el-GR" b="0" i="0" dirty="0">
                <a:solidFill>
                  <a:srgbClr val="4B5D67"/>
                </a:solidFill>
                <a:effectLst/>
                <a:latin typeface="Verdana" panose="020B0604030504040204" pitchFamily="34" charset="0"/>
              </a:rPr>
              <a:t> και του </a:t>
            </a:r>
            <a:r>
              <a:rPr lang="el-GR" b="1" i="0" dirty="0">
                <a:solidFill>
                  <a:srgbClr val="4B5D67"/>
                </a:solidFill>
                <a:effectLst/>
                <a:latin typeface="Verdana" panose="020B0604030504040204" pitchFamily="34" charset="0"/>
              </a:rPr>
              <a:t>επικοινωνιακού πλαισίου</a:t>
            </a:r>
            <a:r>
              <a:rPr lang="el-GR" b="0" i="0" dirty="0">
                <a:solidFill>
                  <a:srgbClr val="4B5D67"/>
                </a:solidFill>
                <a:effectLst/>
                <a:latin typeface="Verdana" panose="020B0604030504040204" pitchFamily="34" charset="0"/>
              </a:rPr>
              <a:t> στο οποίο εντάσσεται.</a:t>
            </a:r>
          </a:p>
          <a:p>
            <a:pPr algn="l"/>
            <a:r>
              <a:rPr lang="el-GR" b="0" i="0" dirty="0">
                <a:solidFill>
                  <a:srgbClr val="4B5D67"/>
                </a:solidFill>
                <a:effectLst/>
                <a:latin typeface="Verdana" panose="020B0604030504040204" pitchFamily="34" charset="0"/>
              </a:rPr>
              <a:t>Με αυτό το θέμα ελέγχεται η </a:t>
            </a:r>
            <a:r>
              <a:rPr lang="el-GR" b="1" i="0" dirty="0">
                <a:solidFill>
                  <a:srgbClr val="4B5D67"/>
                </a:solidFill>
                <a:effectLst/>
                <a:latin typeface="Verdana" panose="020B0604030504040204" pitchFamily="34" charset="0"/>
              </a:rPr>
              <a:t>ικανότητα</a:t>
            </a:r>
            <a:r>
              <a:rPr lang="el-GR" b="0" i="0" dirty="0">
                <a:solidFill>
                  <a:srgbClr val="4B5D67"/>
                </a:solidFill>
                <a:effectLst/>
                <a:latin typeface="Verdana" panose="020B0604030504040204" pitchFamily="34" charset="0"/>
              </a:rPr>
              <a:t> των </a:t>
            </a:r>
            <a:r>
              <a:rPr lang="el-GR" b="1" i="0" dirty="0">
                <a:solidFill>
                  <a:srgbClr val="4B5D67"/>
                </a:solidFill>
                <a:effectLst/>
                <a:latin typeface="Verdana" panose="020B0604030504040204" pitchFamily="34" charset="0"/>
              </a:rPr>
              <a:t>μαθητών</a:t>
            </a:r>
            <a:r>
              <a:rPr lang="el-GR" b="0" i="0" dirty="0">
                <a:solidFill>
                  <a:srgbClr val="4B5D67"/>
                </a:solidFill>
                <a:effectLst/>
                <a:latin typeface="Verdana" panose="020B0604030504040204" pitchFamily="34" charset="0"/>
              </a:rPr>
              <a:t>/τριών είτε να </a:t>
            </a:r>
            <a:r>
              <a:rPr lang="el-GR" b="1" i="0" dirty="0">
                <a:solidFill>
                  <a:srgbClr val="4B5D67"/>
                </a:solidFill>
                <a:effectLst/>
                <a:latin typeface="Verdana" panose="020B0604030504040204" pitchFamily="34" charset="0"/>
              </a:rPr>
              <a:t>εντοπίζουν </a:t>
            </a:r>
            <a:r>
              <a:rPr lang="el-GR" b="0" i="0" dirty="0">
                <a:solidFill>
                  <a:srgbClr val="4B5D67"/>
                </a:solidFill>
                <a:effectLst/>
                <a:latin typeface="Verdana" panose="020B0604030504040204" pitchFamily="34" charset="0"/>
              </a:rPr>
              <a:t>και να </a:t>
            </a:r>
            <a:r>
              <a:rPr lang="el-GR" b="1" i="0" dirty="0">
                <a:solidFill>
                  <a:srgbClr val="4B5D67"/>
                </a:solidFill>
                <a:effectLst/>
                <a:latin typeface="Verdana" panose="020B0604030504040204" pitchFamily="34" charset="0"/>
              </a:rPr>
              <a:t>παρουσιάζουν</a:t>
            </a:r>
            <a:r>
              <a:rPr lang="el-GR" b="0" i="0" dirty="0">
                <a:solidFill>
                  <a:srgbClr val="4B5D67"/>
                </a:solidFill>
                <a:effectLst/>
                <a:latin typeface="Verdana" panose="020B0604030504040204" pitchFamily="34" charset="0"/>
              </a:rPr>
              <a:t> τις </a:t>
            </a:r>
            <a:r>
              <a:rPr lang="el-GR" b="1" i="0" dirty="0">
                <a:solidFill>
                  <a:srgbClr val="4B5D67"/>
                </a:solidFill>
                <a:effectLst/>
                <a:latin typeface="Verdana" panose="020B0604030504040204" pitchFamily="34" charset="0"/>
              </a:rPr>
              <a:t>πληροφορίες</a:t>
            </a:r>
            <a:r>
              <a:rPr lang="el-GR" b="0" i="0" dirty="0">
                <a:solidFill>
                  <a:srgbClr val="4B5D67"/>
                </a:solidFill>
                <a:effectLst/>
                <a:latin typeface="Verdana" panose="020B0604030504040204" pitchFamily="34" charset="0"/>
              </a:rPr>
              <a:t> που περιέχονται στο κείμενο, είτε να </a:t>
            </a:r>
            <a:r>
              <a:rPr lang="el-GR" b="1" i="0" dirty="0">
                <a:solidFill>
                  <a:srgbClr val="4B5D67"/>
                </a:solidFill>
                <a:effectLst/>
                <a:latin typeface="Verdana" panose="020B0604030504040204" pitchFamily="34" charset="0"/>
              </a:rPr>
              <a:t>επισημαίνουν</a:t>
            </a:r>
            <a:r>
              <a:rPr lang="el-GR" b="0" i="0" dirty="0">
                <a:solidFill>
                  <a:srgbClr val="4B5D67"/>
                </a:solidFill>
                <a:effectLst/>
                <a:latin typeface="Verdana" panose="020B0604030504040204" pitchFamily="34" charset="0"/>
              </a:rPr>
              <a:t> το </a:t>
            </a:r>
            <a:r>
              <a:rPr lang="el-GR" b="1" i="0" dirty="0">
                <a:solidFill>
                  <a:srgbClr val="4B5D67"/>
                </a:solidFill>
                <a:effectLst/>
                <a:latin typeface="Verdana" panose="020B0604030504040204" pitchFamily="34" charset="0"/>
              </a:rPr>
              <a:t>επικοινωνιακό</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πλαίσιο</a:t>
            </a:r>
            <a:r>
              <a:rPr lang="el-GR" b="0" i="0" dirty="0">
                <a:solidFill>
                  <a:srgbClr val="4B5D67"/>
                </a:solidFill>
                <a:effectLst/>
                <a:latin typeface="Verdana" panose="020B0604030504040204" pitchFamily="34" charset="0"/>
              </a:rPr>
              <a:t> του (τον πομπό, τον/τους δέκτη/</a:t>
            </a:r>
            <a:r>
              <a:rPr lang="el-GR" b="0" i="0" dirty="0" err="1">
                <a:solidFill>
                  <a:srgbClr val="4B5D67"/>
                </a:solidFill>
                <a:effectLst/>
                <a:latin typeface="Verdana" panose="020B0604030504040204" pitchFamily="34" charset="0"/>
              </a:rPr>
              <a:t>ες</a:t>
            </a:r>
            <a:r>
              <a:rPr lang="el-GR" b="0" i="0" dirty="0">
                <a:solidFill>
                  <a:srgbClr val="4B5D67"/>
                </a:solidFill>
                <a:effectLst/>
                <a:latin typeface="Verdana" panose="020B0604030504040204" pitchFamily="34" charset="0"/>
              </a:rPr>
              <a:t>, το μέσο επικοινωνίας, τον σκοπό για τον οποίο γράφτηκε) είτε να </a:t>
            </a:r>
            <a:r>
              <a:rPr lang="el-GR" b="1" i="0" dirty="0">
                <a:solidFill>
                  <a:srgbClr val="4B5D67"/>
                </a:solidFill>
                <a:effectLst/>
                <a:latin typeface="Verdana" panose="020B0604030504040204" pitchFamily="34" charset="0"/>
              </a:rPr>
              <a:t>αναγνωρίζουν </a:t>
            </a:r>
            <a:r>
              <a:rPr lang="el-GR" b="0" i="0" dirty="0">
                <a:solidFill>
                  <a:srgbClr val="4B5D67"/>
                </a:solidFill>
                <a:effectLst/>
                <a:latin typeface="Verdana" panose="020B0604030504040204" pitchFamily="34" charset="0"/>
              </a:rPr>
              <a:t>το </a:t>
            </a:r>
            <a:r>
              <a:rPr lang="el-GR" b="1" i="0" dirty="0">
                <a:solidFill>
                  <a:srgbClr val="4B5D67"/>
                </a:solidFill>
                <a:effectLst/>
                <a:latin typeface="Verdana" panose="020B0604030504040204" pitchFamily="34" charset="0"/>
              </a:rPr>
              <a:t>βασικό</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μήνυμα</a:t>
            </a:r>
            <a:r>
              <a:rPr lang="el-GR" b="0" i="0" dirty="0">
                <a:solidFill>
                  <a:srgbClr val="4B5D67"/>
                </a:solidFill>
                <a:effectLst/>
                <a:latin typeface="Verdana" panose="020B0604030504040204" pitchFamily="34" charset="0"/>
              </a:rPr>
              <a:t> του και να το συσχετίζουν με τις περιστάσεις επικοινωνίας είτε να </a:t>
            </a:r>
            <a:r>
              <a:rPr lang="el-GR" b="1" i="0" dirty="0">
                <a:solidFill>
                  <a:srgbClr val="4B5D67"/>
                </a:solidFill>
                <a:effectLst/>
                <a:latin typeface="Verdana" panose="020B0604030504040204" pitchFamily="34" charset="0"/>
              </a:rPr>
              <a:t>σχολιάζουν</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χωρία</a:t>
            </a:r>
            <a:r>
              <a:rPr lang="el-GR" b="0" i="0" dirty="0">
                <a:solidFill>
                  <a:srgbClr val="4B5D67"/>
                </a:solidFill>
                <a:effectLst/>
                <a:latin typeface="Verdana" panose="020B0604030504040204" pitchFamily="34" charset="0"/>
              </a:rPr>
              <a:t> του είτε να εξετάζουν τον τρόπο με τον οποίο «συνομιλεί» το κείμενο με το σκίτσο, τη φωτογραφία κ.τ.λ. που το συνοδεύει.</a:t>
            </a:r>
          </a:p>
          <a:p>
            <a:pPr algn="l"/>
            <a:r>
              <a:rPr lang="el-GR" b="0" i="0" dirty="0">
                <a:solidFill>
                  <a:srgbClr val="4B5D67"/>
                </a:solidFill>
                <a:effectLst/>
                <a:latin typeface="Verdana" panose="020B0604030504040204" pitchFamily="34" charset="0"/>
              </a:rPr>
              <a:t> </a:t>
            </a:r>
          </a:p>
          <a:p>
            <a:pPr algn="l"/>
            <a:r>
              <a:rPr lang="el-GR" b="0" i="0" dirty="0">
                <a:solidFill>
                  <a:srgbClr val="4B5D67"/>
                </a:solidFill>
                <a:effectLst/>
                <a:latin typeface="Verdana" panose="020B0604030504040204" pitchFamily="34" charset="0"/>
              </a:rPr>
              <a:t>Το συγκεκριμένο θέμα βαθμολογείται με </a:t>
            </a:r>
            <a:r>
              <a:rPr lang="el-GR" b="1" i="0" dirty="0">
                <a:solidFill>
                  <a:srgbClr val="4B5D67"/>
                </a:solidFill>
                <a:effectLst/>
                <a:latin typeface="Verdana" panose="020B0604030504040204" pitchFamily="34" charset="0"/>
              </a:rPr>
              <a:t>έξι</a:t>
            </a:r>
            <a:r>
              <a:rPr lang="el-GR" b="0" i="0" dirty="0">
                <a:solidFill>
                  <a:srgbClr val="4B5D67"/>
                </a:solidFill>
                <a:effectLst/>
                <a:latin typeface="Verdana" panose="020B0604030504040204" pitchFamily="34" charset="0"/>
              </a:rPr>
              <a:t> (06) </a:t>
            </a:r>
            <a:r>
              <a:rPr lang="el-GR" b="1" i="0" dirty="0">
                <a:solidFill>
                  <a:srgbClr val="4B5D67"/>
                </a:solidFill>
                <a:effectLst/>
                <a:latin typeface="Verdana" panose="020B0604030504040204" pitchFamily="34" charset="0"/>
              </a:rPr>
              <a:t>μονάδες</a:t>
            </a:r>
            <a:r>
              <a:rPr lang="el-GR" b="0" i="0" dirty="0">
                <a:solidFill>
                  <a:srgbClr val="4B5D67"/>
                </a:solidFill>
                <a:effectLst/>
                <a:latin typeface="Verdana" panose="020B0604030504040204" pitchFamily="34" charset="0"/>
              </a:rPr>
              <a:t>.</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4251C29-BA2F-4980-BF23-883723E227F6}"/>
              </a:ext>
            </a:extLst>
          </p:cNvPr>
          <p:cNvSpPr>
            <a:spLocks noGrp="1"/>
          </p:cNvSpPr>
          <p:nvPr>
            <p:ph idx="1"/>
          </p:nvPr>
        </p:nvSpPr>
        <p:spPr>
          <a:xfrm>
            <a:off x="-180528" y="28600"/>
            <a:ext cx="9217024" cy="6712768"/>
          </a:xfrm>
        </p:spPr>
        <p:txBody>
          <a:bodyPr>
            <a:normAutofit fontScale="62500" lnSpcReduction="20000"/>
          </a:bodyPr>
          <a:lstStyle/>
          <a:p>
            <a:pPr algn="l">
              <a:buFont typeface="+mj-lt"/>
              <a:buAutoNum type="arabicPeriod" startAt="2"/>
            </a:pPr>
            <a:r>
              <a:rPr lang="el-GR" b="0" i="0" dirty="0">
                <a:solidFill>
                  <a:srgbClr val="4B5D67"/>
                </a:solidFill>
                <a:effectLst/>
                <a:latin typeface="Verdana" panose="020B0604030504040204" pitchFamily="34" charset="0"/>
              </a:rPr>
              <a:t>Το </a:t>
            </a:r>
            <a:r>
              <a:rPr lang="el-GR" b="1" i="0" dirty="0">
                <a:solidFill>
                  <a:srgbClr val="4B5D67"/>
                </a:solidFill>
                <a:effectLst/>
                <a:latin typeface="Verdana" panose="020B0604030504040204" pitchFamily="34" charset="0"/>
              </a:rPr>
              <a:t>δεύτερο</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θέμα</a:t>
            </a:r>
            <a:r>
              <a:rPr lang="el-GR" b="0" i="0" dirty="0">
                <a:solidFill>
                  <a:srgbClr val="4B5D67"/>
                </a:solidFill>
                <a:effectLst/>
                <a:latin typeface="Verdana" panose="020B0604030504040204" pitchFamily="34" charset="0"/>
              </a:rPr>
              <a:t> αναφέρεται σε </a:t>
            </a:r>
            <a:r>
              <a:rPr lang="el-GR" b="1" i="0" dirty="0">
                <a:solidFill>
                  <a:srgbClr val="4B5D67"/>
                </a:solidFill>
                <a:effectLst/>
                <a:latin typeface="Verdana" panose="020B0604030504040204" pitchFamily="34" charset="0"/>
              </a:rPr>
              <a:t>ζητήματα</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δομής</a:t>
            </a:r>
            <a:r>
              <a:rPr lang="el-GR" b="0" i="0" dirty="0">
                <a:solidFill>
                  <a:srgbClr val="4B5D67"/>
                </a:solidFill>
                <a:effectLst/>
                <a:latin typeface="Verdana" panose="020B0604030504040204" pitchFamily="34" charset="0"/>
              </a:rPr>
              <a:t> και </a:t>
            </a:r>
            <a:r>
              <a:rPr lang="el-GR" b="1" i="0" dirty="0">
                <a:solidFill>
                  <a:srgbClr val="4B5D67"/>
                </a:solidFill>
                <a:effectLst/>
                <a:latin typeface="Verdana" panose="020B0604030504040204" pitchFamily="34" charset="0"/>
              </a:rPr>
              <a:t>γλώσσας</a:t>
            </a:r>
            <a:r>
              <a:rPr lang="el-GR" b="0" i="0" dirty="0">
                <a:solidFill>
                  <a:srgbClr val="4B5D67"/>
                </a:solidFill>
                <a:effectLst/>
                <a:latin typeface="Verdana" panose="020B0604030504040204" pitchFamily="34" charset="0"/>
              </a:rPr>
              <a:t> του κειμένου και με αυτό το θέμα ελέγχεται η ικανότητα των μαθητών/τριών:</a:t>
            </a:r>
          </a:p>
          <a:p>
            <a:pPr algn="l"/>
            <a:r>
              <a:rPr lang="el-GR" b="0" i="0" dirty="0">
                <a:solidFill>
                  <a:srgbClr val="4B5D67"/>
                </a:solidFill>
                <a:effectLst/>
                <a:latin typeface="Verdana" panose="020B0604030504040204" pitchFamily="34" charset="0"/>
              </a:rPr>
              <a:t>α) είτε να </a:t>
            </a:r>
            <a:r>
              <a:rPr lang="el-GR" b="1" i="0" dirty="0">
                <a:solidFill>
                  <a:srgbClr val="4B5D67"/>
                </a:solidFill>
                <a:effectLst/>
                <a:latin typeface="Verdana" panose="020B0604030504040204" pitchFamily="34" charset="0"/>
              </a:rPr>
              <a:t>αναγνωρίζουν</a:t>
            </a:r>
            <a:r>
              <a:rPr lang="el-GR" b="0" i="0" dirty="0">
                <a:solidFill>
                  <a:srgbClr val="4B5D67"/>
                </a:solidFill>
                <a:effectLst/>
                <a:latin typeface="Verdana" panose="020B0604030504040204" pitchFamily="34" charset="0"/>
              </a:rPr>
              <a:t> τη </a:t>
            </a:r>
            <a:r>
              <a:rPr lang="el-GR" b="1" i="0" dirty="0">
                <a:solidFill>
                  <a:srgbClr val="4B5D67"/>
                </a:solidFill>
                <a:effectLst/>
                <a:latin typeface="Verdana" panose="020B0604030504040204" pitchFamily="34" charset="0"/>
              </a:rPr>
              <a:t>δομή</a:t>
            </a:r>
            <a:r>
              <a:rPr lang="el-GR" b="0" i="0" dirty="0">
                <a:solidFill>
                  <a:srgbClr val="4B5D67"/>
                </a:solidFill>
                <a:effectLst/>
                <a:latin typeface="Verdana" panose="020B0604030504040204" pitchFamily="34" charset="0"/>
              </a:rPr>
              <a:t> ολόκληρου του </a:t>
            </a:r>
            <a:r>
              <a:rPr lang="el-GR" b="1" i="0" dirty="0">
                <a:solidFill>
                  <a:srgbClr val="4B5D67"/>
                </a:solidFill>
                <a:effectLst/>
                <a:latin typeface="Verdana" panose="020B0604030504040204" pitchFamily="34" charset="0"/>
              </a:rPr>
              <a:t>κειμένου</a:t>
            </a:r>
            <a:r>
              <a:rPr lang="el-GR" b="0" i="0" dirty="0">
                <a:solidFill>
                  <a:srgbClr val="4B5D67"/>
                </a:solidFill>
                <a:effectLst/>
                <a:latin typeface="Verdana" panose="020B0604030504040204" pitchFamily="34" charset="0"/>
              </a:rPr>
              <a:t> ή τη </a:t>
            </a:r>
            <a:r>
              <a:rPr lang="el-GR" b="1" i="0" dirty="0">
                <a:solidFill>
                  <a:srgbClr val="4B5D67"/>
                </a:solidFill>
                <a:effectLst/>
                <a:latin typeface="Verdana" panose="020B0604030504040204" pitchFamily="34" charset="0"/>
              </a:rPr>
              <a:t>δομή</a:t>
            </a:r>
            <a:r>
              <a:rPr lang="el-GR" b="0" i="0" dirty="0">
                <a:solidFill>
                  <a:srgbClr val="4B5D67"/>
                </a:solidFill>
                <a:effectLst/>
                <a:latin typeface="Verdana" panose="020B0604030504040204" pitchFamily="34" charset="0"/>
              </a:rPr>
              <a:t> και τον τρόπο ανάπτυξης μιας </a:t>
            </a:r>
            <a:r>
              <a:rPr lang="el-GR" b="1" i="0" dirty="0">
                <a:solidFill>
                  <a:srgbClr val="4B5D67"/>
                </a:solidFill>
                <a:effectLst/>
                <a:latin typeface="Verdana" panose="020B0604030504040204" pitchFamily="34" charset="0"/>
              </a:rPr>
              <a:t>παραγράφου</a:t>
            </a:r>
            <a:r>
              <a:rPr lang="el-GR" b="0" i="0" dirty="0">
                <a:solidFill>
                  <a:srgbClr val="4B5D67"/>
                </a:solidFill>
                <a:effectLst/>
                <a:latin typeface="Verdana" panose="020B0604030504040204" pitchFamily="34" charset="0"/>
              </a:rPr>
              <a:t> είτε να </a:t>
            </a:r>
            <a:r>
              <a:rPr lang="el-GR" b="1" i="0" dirty="0">
                <a:solidFill>
                  <a:srgbClr val="4B5D67"/>
                </a:solidFill>
                <a:effectLst/>
                <a:latin typeface="Verdana" panose="020B0604030504040204" pitchFamily="34" charset="0"/>
              </a:rPr>
              <a:t>αποδίδουν</a:t>
            </a:r>
            <a:r>
              <a:rPr lang="el-GR" b="0" i="0" dirty="0">
                <a:solidFill>
                  <a:srgbClr val="4B5D67"/>
                </a:solidFill>
                <a:effectLst/>
                <a:latin typeface="Verdana" panose="020B0604030504040204" pitchFamily="34" charset="0"/>
              </a:rPr>
              <a:t> με </a:t>
            </a:r>
            <a:r>
              <a:rPr lang="el-GR" b="1" i="0" dirty="0">
                <a:solidFill>
                  <a:srgbClr val="4B5D67"/>
                </a:solidFill>
                <a:effectLst/>
                <a:latin typeface="Verdana" panose="020B0604030504040204" pitchFamily="34" charset="0"/>
              </a:rPr>
              <a:t>πλαγιότιτλους</a:t>
            </a:r>
            <a:r>
              <a:rPr lang="el-GR" b="0" i="0" dirty="0">
                <a:solidFill>
                  <a:srgbClr val="4B5D67"/>
                </a:solidFill>
                <a:effectLst/>
                <a:latin typeface="Verdana" panose="020B0604030504040204" pitchFamily="34" charset="0"/>
              </a:rPr>
              <a:t> ή με τη μορφή διαγράμματος τη νοηματική αλληλουχία του κειμένου είτε να εντοπίζουν τις διαρθρωτικές λέξεις/φράσεις που βοηθούν στη συνοχή του κειμένου είτε να διακρίνουν στο κείμενο σημεία όπου υπάρχει περιγραφή, αφήγηση, επιχειρηματολογία ή/και</a:t>
            </a:r>
          </a:p>
          <a:p>
            <a:pPr algn="l"/>
            <a:r>
              <a:rPr lang="el-GR" b="0" i="0" dirty="0">
                <a:solidFill>
                  <a:srgbClr val="4B5D67"/>
                </a:solidFill>
                <a:effectLst/>
                <a:latin typeface="Verdana" panose="020B0604030504040204" pitchFamily="34" charset="0"/>
              </a:rPr>
              <a:t>β) είτε να </a:t>
            </a:r>
            <a:r>
              <a:rPr lang="el-GR" b="1" i="0" dirty="0">
                <a:solidFill>
                  <a:srgbClr val="4B5D67"/>
                </a:solidFill>
                <a:effectLst/>
                <a:latin typeface="Verdana" panose="020B0604030504040204" pitchFamily="34" charset="0"/>
              </a:rPr>
              <a:t>εξηγούν</a:t>
            </a:r>
            <a:r>
              <a:rPr lang="el-GR" b="0" i="0" dirty="0">
                <a:solidFill>
                  <a:srgbClr val="4B5D67"/>
                </a:solidFill>
                <a:effectLst/>
                <a:latin typeface="Verdana" panose="020B0604030504040204" pitchFamily="34" charset="0"/>
              </a:rPr>
              <a:t> τη </a:t>
            </a:r>
            <a:r>
              <a:rPr lang="el-GR" b="1" i="0" dirty="0">
                <a:solidFill>
                  <a:srgbClr val="4B5D67"/>
                </a:solidFill>
                <a:effectLst/>
                <a:latin typeface="Verdana" panose="020B0604030504040204" pitchFamily="34" charset="0"/>
              </a:rPr>
              <a:t>συνεισφορά</a:t>
            </a:r>
            <a:r>
              <a:rPr lang="el-GR" b="0" i="0" dirty="0">
                <a:solidFill>
                  <a:srgbClr val="4B5D67"/>
                </a:solidFill>
                <a:effectLst/>
                <a:latin typeface="Verdana" panose="020B0604030504040204" pitchFamily="34" charset="0"/>
              </a:rPr>
              <a:t> της </a:t>
            </a:r>
            <a:r>
              <a:rPr lang="el-GR" b="1" i="0" dirty="0">
                <a:solidFill>
                  <a:srgbClr val="4B5D67"/>
                </a:solidFill>
                <a:effectLst/>
                <a:latin typeface="Verdana" panose="020B0604030504040204" pitchFamily="34" charset="0"/>
              </a:rPr>
              <a:t>γραμματικοσυντακτικής</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δομής</a:t>
            </a:r>
            <a:r>
              <a:rPr lang="el-GR" b="0" i="0" dirty="0">
                <a:solidFill>
                  <a:srgbClr val="4B5D67"/>
                </a:solidFill>
                <a:effectLst/>
                <a:latin typeface="Verdana" panose="020B0604030504040204" pitchFamily="34" charset="0"/>
              </a:rPr>
              <a:t> κάποιου χωρίου στο νόημα του (π.χ. η χρήση της παθητικής σύνταξης αντί της ενεργητικής) είτε να </a:t>
            </a:r>
            <a:r>
              <a:rPr lang="el-GR" b="1" i="0" dirty="0">
                <a:solidFill>
                  <a:srgbClr val="4B5D67"/>
                </a:solidFill>
                <a:effectLst/>
                <a:latin typeface="Verdana" panose="020B0604030504040204" pitchFamily="34" charset="0"/>
              </a:rPr>
              <a:t>αναγνωρίζουν</a:t>
            </a:r>
            <a:r>
              <a:rPr lang="el-GR" b="0" i="0" dirty="0">
                <a:solidFill>
                  <a:srgbClr val="4B5D67"/>
                </a:solidFill>
                <a:effectLst/>
                <a:latin typeface="Verdana" panose="020B0604030504040204" pitchFamily="34" charset="0"/>
              </a:rPr>
              <a:t> τη </a:t>
            </a:r>
            <a:r>
              <a:rPr lang="el-GR" b="1" i="0" dirty="0">
                <a:solidFill>
                  <a:srgbClr val="4B5D67"/>
                </a:solidFill>
                <a:effectLst/>
                <a:latin typeface="Verdana" panose="020B0604030504040204" pitchFamily="34" charset="0"/>
              </a:rPr>
              <a:t>λειτουργία</a:t>
            </a:r>
            <a:r>
              <a:rPr lang="el-GR" b="0" i="0" dirty="0">
                <a:solidFill>
                  <a:srgbClr val="4B5D67"/>
                </a:solidFill>
                <a:effectLst/>
                <a:latin typeface="Verdana" panose="020B0604030504040204" pitchFamily="34" charset="0"/>
              </a:rPr>
              <a:t> των </a:t>
            </a:r>
            <a:r>
              <a:rPr lang="el-GR" b="1" i="0" dirty="0">
                <a:solidFill>
                  <a:srgbClr val="4B5D67"/>
                </a:solidFill>
                <a:effectLst/>
                <a:latin typeface="Verdana" panose="020B0604030504040204" pitchFamily="34" charset="0"/>
              </a:rPr>
              <a:t>μορφοσυντακτικών</a:t>
            </a:r>
            <a:r>
              <a:rPr lang="el-GR" b="0" i="0" dirty="0">
                <a:solidFill>
                  <a:srgbClr val="4B5D67"/>
                </a:solidFill>
                <a:effectLst/>
                <a:latin typeface="Verdana" panose="020B0604030504040204" pitchFamily="34" charset="0"/>
              </a:rPr>
              <a:t> δομών (π.χ. η επιλογή να χρησιμοποιηθεί ιστορικός ενεστώτας αντί του αορίστου κ.ά.) είτε να </a:t>
            </a:r>
            <a:r>
              <a:rPr lang="el-GR" b="1" i="0" dirty="0">
                <a:solidFill>
                  <a:srgbClr val="4B5D67"/>
                </a:solidFill>
                <a:effectLst/>
                <a:latin typeface="Verdana" panose="020B0604030504040204" pitchFamily="34" charset="0"/>
              </a:rPr>
              <a:t>μετασχηματίζουν</a:t>
            </a:r>
            <a:r>
              <a:rPr lang="el-GR" b="0" i="0" dirty="0">
                <a:solidFill>
                  <a:srgbClr val="4B5D67"/>
                </a:solidFill>
                <a:effectLst/>
                <a:latin typeface="Verdana" panose="020B0604030504040204" pitchFamily="34" charset="0"/>
              </a:rPr>
              <a:t>, λαμβάνοντας υπόψη τις περιστάσεις επικοινωνίας, λέξεις ή φράσεις ή </a:t>
            </a:r>
            <a:r>
              <a:rPr lang="el-GR" b="1" i="0" dirty="0">
                <a:solidFill>
                  <a:srgbClr val="4B5D67"/>
                </a:solidFill>
                <a:effectLst/>
                <a:latin typeface="Verdana" panose="020B0604030504040204" pitchFamily="34" charset="0"/>
              </a:rPr>
              <a:t>απόσπασμα</a:t>
            </a:r>
            <a:r>
              <a:rPr lang="el-GR" b="0" i="0" dirty="0">
                <a:solidFill>
                  <a:srgbClr val="4B5D67"/>
                </a:solidFill>
                <a:effectLst/>
                <a:latin typeface="Verdana" panose="020B0604030504040204" pitchFamily="34" charset="0"/>
              </a:rPr>
              <a:t> του </a:t>
            </a:r>
            <a:r>
              <a:rPr lang="el-GR" b="1" i="0" dirty="0">
                <a:solidFill>
                  <a:srgbClr val="4B5D67"/>
                </a:solidFill>
                <a:effectLst/>
                <a:latin typeface="Verdana" panose="020B0604030504040204" pitchFamily="34" charset="0"/>
              </a:rPr>
              <a:t>κειμένου</a:t>
            </a:r>
            <a:r>
              <a:rPr lang="el-GR" b="0" i="0" dirty="0">
                <a:solidFill>
                  <a:srgbClr val="4B5D67"/>
                </a:solidFill>
                <a:effectLst/>
                <a:latin typeface="Verdana" panose="020B0604030504040204" pitchFamily="34" charset="0"/>
              </a:rPr>
              <a:t> ως προς την μορφολογία ή ως προς τη σύνταξη ή ως προς τη </a:t>
            </a:r>
            <a:r>
              <a:rPr lang="el-GR" b="1" i="0" dirty="0">
                <a:solidFill>
                  <a:srgbClr val="4B5D67"/>
                </a:solidFill>
                <a:effectLst/>
                <a:latin typeface="Verdana" panose="020B0604030504040204" pitchFamily="34" charset="0"/>
              </a:rPr>
              <a:t>σημασιολογία</a:t>
            </a:r>
            <a:r>
              <a:rPr lang="el-GR" b="0" i="0" dirty="0">
                <a:solidFill>
                  <a:srgbClr val="4B5D67"/>
                </a:solidFill>
                <a:effectLst/>
                <a:latin typeface="Verdana" panose="020B0604030504040204" pitchFamily="34" charset="0"/>
              </a:rPr>
              <a:t>/το </a:t>
            </a:r>
            <a:r>
              <a:rPr lang="el-GR" b="1" i="0" dirty="0">
                <a:solidFill>
                  <a:srgbClr val="4B5D67"/>
                </a:solidFill>
                <a:effectLst/>
                <a:latin typeface="Verdana" panose="020B0604030504040204" pitchFamily="34" charset="0"/>
              </a:rPr>
              <a:t>λεξιλόγιο</a:t>
            </a:r>
            <a:r>
              <a:rPr lang="el-GR" b="0" i="0" dirty="0">
                <a:solidFill>
                  <a:srgbClr val="4B5D67"/>
                </a:solidFill>
                <a:effectLst/>
                <a:latin typeface="Verdana" panose="020B0604030504040204" pitchFamily="34" charset="0"/>
              </a:rPr>
              <a:t> ή ως προς τα σημεία στίξης ή ως προς το </a:t>
            </a:r>
            <a:r>
              <a:rPr lang="el-GR" b="1" i="0" dirty="0">
                <a:solidFill>
                  <a:srgbClr val="4B5D67"/>
                </a:solidFill>
                <a:effectLst/>
                <a:latin typeface="Verdana" panose="020B0604030504040204" pitchFamily="34" charset="0"/>
              </a:rPr>
              <a:t>ύφος</a:t>
            </a:r>
            <a:r>
              <a:rPr lang="el-GR" b="0" i="0" dirty="0">
                <a:solidFill>
                  <a:srgbClr val="4B5D67"/>
                </a:solidFill>
                <a:effectLst/>
                <a:latin typeface="Verdana" panose="020B0604030504040204" pitchFamily="34" charset="0"/>
              </a:rPr>
              <a:t> του </a:t>
            </a:r>
            <a:r>
              <a:rPr lang="el-GR" b="1" i="0" dirty="0">
                <a:solidFill>
                  <a:srgbClr val="4B5D67"/>
                </a:solidFill>
                <a:effectLst/>
                <a:latin typeface="Verdana" panose="020B0604030504040204" pitchFamily="34" charset="0"/>
              </a:rPr>
              <a:t>κειμένου</a:t>
            </a:r>
            <a:r>
              <a:rPr lang="el-GR" b="0" i="0" dirty="0">
                <a:solidFill>
                  <a:srgbClr val="4B5D67"/>
                </a:solidFill>
                <a:effectLst/>
                <a:latin typeface="Verdana" panose="020B0604030504040204" pitchFamily="34" charset="0"/>
              </a:rPr>
              <a:t>.</a:t>
            </a:r>
          </a:p>
          <a:p>
            <a:pPr algn="l"/>
            <a:r>
              <a:rPr lang="el-GR" b="1" i="0" dirty="0">
                <a:solidFill>
                  <a:srgbClr val="4B5D67"/>
                </a:solidFill>
                <a:effectLst/>
                <a:latin typeface="Verdana" panose="020B0604030504040204" pitchFamily="34" charset="0"/>
              </a:rPr>
              <a:t>Το συγκεκριμένο θέμα βαθμολογείται με τέσσερις (04) μονάδες.</a:t>
            </a:r>
            <a:endParaRPr lang="el-GR" b="0" i="0" dirty="0">
              <a:solidFill>
                <a:srgbClr val="4B5D67"/>
              </a:solidFill>
              <a:effectLst/>
              <a:latin typeface="Verdana" panose="020B0604030504040204" pitchFamily="34" charset="0"/>
            </a:endParaRPr>
          </a:p>
          <a:p>
            <a:endParaRPr lang="el-GR" dirty="0"/>
          </a:p>
        </p:txBody>
      </p:sp>
    </p:spTree>
    <p:extLst>
      <p:ext uri="{BB962C8B-B14F-4D97-AF65-F5344CB8AC3E}">
        <p14:creationId xmlns:p14="http://schemas.microsoft.com/office/powerpoint/2010/main" val="591260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1282F29-5213-4309-9129-1D9FE1DB11E2}"/>
              </a:ext>
            </a:extLst>
          </p:cNvPr>
          <p:cNvSpPr>
            <a:spLocks noGrp="1"/>
          </p:cNvSpPr>
          <p:nvPr>
            <p:ph idx="1"/>
          </p:nvPr>
        </p:nvSpPr>
        <p:spPr>
          <a:xfrm>
            <a:off x="107504" y="188640"/>
            <a:ext cx="8733656" cy="6408712"/>
          </a:xfrm>
        </p:spPr>
        <p:txBody>
          <a:bodyPr>
            <a:normAutofit fontScale="62500" lnSpcReduction="20000"/>
          </a:bodyPr>
          <a:lstStyle/>
          <a:p>
            <a:pPr algn="l">
              <a:buFont typeface="+mj-lt"/>
              <a:buAutoNum type="arabicPeriod" startAt="3"/>
            </a:pPr>
            <a:r>
              <a:rPr lang="el-GR" b="0" i="0" dirty="0">
                <a:solidFill>
                  <a:srgbClr val="4B5D67"/>
                </a:solidFill>
                <a:effectLst/>
                <a:latin typeface="Verdana" panose="020B0604030504040204" pitchFamily="34" charset="0"/>
              </a:rPr>
              <a:t>Το </a:t>
            </a:r>
            <a:r>
              <a:rPr lang="el-GR" b="1" i="0" dirty="0">
                <a:solidFill>
                  <a:srgbClr val="4B5D67"/>
                </a:solidFill>
                <a:effectLst/>
                <a:latin typeface="Verdana" panose="020B0604030504040204" pitchFamily="34" charset="0"/>
              </a:rPr>
              <a:t>τρίτο</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θέμα</a:t>
            </a:r>
            <a:r>
              <a:rPr lang="el-GR" b="0" i="0" dirty="0">
                <a:solidFill>
                  <a:srgbClr val="4B5D67"/>
                </a:solidFill>
                <a:effectLst/>
                <a:latin typeface="Verdana" panose="020B0604030504040204" pitchFamily="34" charset="0"/>
              </a:rPr>
              <a:t> αναφέρεται στην </a:t>
            </a:r>
            <a:r>
              <a:rPr lang="el-GR" b="1" i="0" dirty="0">
                <a:solidFill>
                  <a:srgbClr val="4B5D67"/>
                </a:solidFill>
                <a:effectLst/>
                <a:latin typeface="Verdana" panose="020B0604030504040204" pitchFamily="34" charset="0"/>
              </a:rPr>
              <a:t>παραγωγή</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γραπτού</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λόγου</a:t>
            </a:r>
            <a:r>
              <a:rPr lang="el-GR" b="0" i="0" dirty="0">
                <a:solidFill>
                  <a:srgbClr val="4B5D67"/>
                </a:solidFill>
                <a:effectLst/>
                <a:latin typeface="Verdana" panose="020B0604030504040204" pitchFamily="34" charset="0"/>
              </a:rPr>
              <a:t>.</a:t>
            </a:r>
          </a:p>
          <a:p>
            <a:pPr algn="l"/>
            <a:r>
              <a:rPr lang="el-GR" b="0" i="0" dirty="0">
                <a:solidFill>
                  <a:srgbClr val="4B5D67"/>
                </a:solidFill>
                <a:effectLst/>
                <a:latin typeface="Verdana" panose="020B0604030504040204" pitchFamily="34" charset="0"/>
              </a:rPr>
              <a:t>Ζητείται από τους/τις μαθητές/</a:t>
            </a:r>
            <a:r>
              <a:rPr lang="el-GR" b="0" i="0" dirty="0" err="1">
                <a:solidFill>
                  <a:srgbClr val="4B5D67"/>
                </a:solidFill>
                <a:effectLst/>
                <a:latin typeface="Verdana" panose="020B0604030504040204" pitchFamily="34" charset="0"/>
              </a:rPr>
              <a:t>τριες</a:t>
            </a:r>
            <a:r>
              <a:rPr lang="el-GR" b="0" i="0" dirty="0">
                <a:solidFill>
                  <a:srgbClr val="4B5D67"/>
                </a:solidFill>
                <a:effectLst/>
                <a:latin typeface="Verdana" panose="020B0604030504040204" pitchFamily="34" charset="0"/>
              </a:rPr>
              <a:t> να </a:t>
            </a:r>
            <a:r>
              <a:rPr lang="el-GR" b="1" i="0" dirty="0">
                <a:solidFill>
                  <a:srgbClr val="4B5D67"/>
                </a:solidFill>
                <a:effectLst/>
                <a:latin typeface="Verdana" panose="020B0604030504040204" pitchFamily="34" charset="0"/>
              </a:rPr>
              <a:t>συντάξουν</a:t>
            </a:r>
            <a:r>
              <a:rPr lang="el-GR" b="0" i="0" dirty="0">
                <a:solidFill>
                  <a:srgbClr val="4B5D67"/>
                </a:solidFill>
                <a:effectLst/>
                <a:latin typeface="Verdana" panose="020B0604030504040204" pitchFamily="34" charset="0"/>
              </a:rPr>
              <a:t> ένα </a:t>
            </a:r>
            <a:r>
              <a:rPr lang="el-GR" b="1" i="0" dirty="0">
                <a:solidFill>
                  <a:srgbClr val="4B5D67"/>
                </a:solidFill>
                <a:effectLst/>
                <a:latin typeface="Verdana" panose="020B0604030504040204" pitchFamily="34" charset="0"/>
              </a:rPr>
              <a:t>κείμενο</a:t>
            </a:r>
            <a:r>
              <a:rPr lang="el-GR" b="0" i="0" dirty="0">
                <a:solidFill>
                  <a:srgbClr val="4B5D67"/>
                </a:solidFill>
                <a:effectLst/>
                <a:latin typeface="Verdana" panose="020B0604030504040204" pitchFamily="34" charset="0"/>
              </a:rPr>
              <a:t> που να ανταποκρίνεται στη γλωσσική τους εμπειρία, το είδος του οποίου καθορίζεται με σαφήνεια, </a:t>
            </a:r>
            <a:r>
              <a:rPr lang="el-GR" b="1" i="0" dirty="0">
                <a:solidFill>
                  <a:srgbClr val="4B5D67"/>
                </a:solidFill>
                <a:effectLst/>
                <a:latin typeface="Verdana" panose="020B0604030504040204" pitchFamily="34" charset="0"/>
              </a:rPr>
              <a:t>ενταγμένο</a:t>
            </a:r>
            <a:r>
              <a:rPr lang="el-GR" b="0" i="0" dirty="0">
                <a:solidFill>
                  <a:srgbClr val="4B5D67"/>
                </a:solidFill>
                <a:effectLst/>
                <a:latin typeface="Verdana" panose="020B0604030504040204" pitchFamily="34" charset="0"/>
              </a:rPr>
              <a:t> σε </a:t>
            </a:r>
            <a:r>
              <a:rPr lang="el-GR" b="1" i="0" dirty="0">
                <a:solidFill>
                  <a:srgbClr val="4B5D67"/>
                </a:solidFill>
                <a:effectLst/>
                <a:latin typeface="Verdana" panose="020B0604030504040204" pitchFamily="34" charset="0"/>
              </a:rPr>
              <a:t>επικοινωνιακό</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πλαίσιο</a:t>
            </a:r>
            <a:r>
              <a:rPr lang="el-GR" b="0" i="0" dirty="0">
                <a:solidFill>
                  <a:srgbClr val="4B5D67"/>
                </a:solidFill>
                <a:effectLst/>
                <a:latin typeface="Verdana" panose="020B0604030504040204" pitchFamily="34" charset="0"/>
              </a:rPr>
              <a:t>, με το οποίο </a:t>
            </a:r>
            <a:r>
              <a:rPr lang="el-GR" b="1" i="0" dirty="0">
                <a:solidFill>
                  <a:srgbClr val="4B5D67"/>
                </a:solidFill>
                <a:effectLst/>
                <a:latin typeface="Verdana" panose="020B0604030504040204" pitchFamily="34" charset="0"/>
              </a:rPr>
              <a:t>κρίνουν</a:t>
            </a:r>
            <a:r>
              <a:rPr lang="el-GR" b="0" i="0" dirty="0">
                <a:solidFill>
                  <a:srgbClr val="4B5D67"/>
                </a:solidFill>
                <a:effectLst/>
                <a:latin typeface="Verdana" panose="020B0604030504040204" pitchFamily="34" charset="0"/>
              </a:rPr>
              <a:t> ή </a:t>
            </a:r>
            <a:r>
              <a:rPr lang="el-GR" b="1" i="0" dirty="0">
                <a:solidFill>
                  <a:srgbClr val="4B5D67"/>
                </a:solidFill>
                <a:effectLst/>
                <a:latin typeface="Verdana" panose="020B0604030504040204" pitchFamily="34" charset="0"/>
              </a:rPr>
              <a:t>σχολιάζουν</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σημεία</a:t>
            </a:r>
            <a:r>
              <a:rPr lang="el-GR" b="0" i="0" dirty="0">
                <a:solidFill>
                  <a:srgbClr val="4B5D67"/>
                </a:solidFill>
                <a:effectLst/>
                <a:latin typeface="Verdana" panose="020B0604030504040204" pitchFamily="34" charset="0"/>
              </a:rPr>
              <a:t> του κειμένου που τους έχει δοθεί ή </a:t>
            </a:r>
            <a:r>
              <a:rPr lang="el-GR" b="1" i="0" dirty="0">
                <a:solidFill>
                  <a:srgbClr val="4B5D67"/>
                </a:solidFill>
                <a:effectLst/>
                <a:latin typeface="Verdana" panose="020B0604030504040204" pitchFamily="34" charset="0"/>
              </a:rPr>
              <a:t>αναπτύσσουν</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προσωπικές απόψεις</a:t>
            </a:r>
            <a:r>
              <a:rPr lang="el-GR" b="0" i="0" dirty="0">
                <a:solidFill>
                  <a:srgbClr val="4B5D67"/>
                </a:solidFill>
                <a:effectLst/>
                <a:latin typeface="Verdana" panose="020B0604030504040204" pitchFamily="34" charset="0"/>
              </a:rPr>
              <a:t>, παίρνοντας αφορμή από το κείμενο. Με το κείμενο αυτό ελέγχονται τα εξής:</a:t>
            </a:r>
          </a:p>
          <a:p>
            <a:pPr algn="l"/>
            <a:r>
              <a:rPr lang="el-GR" b="0" i="0" dirty="0">
                <a:solidFill>
                  <a:srgbClr val="4B5D67"/>
                </a:solidFill>
                <a:effectLst/>
                <a:latin typeface="Verdana" panose="020B0604030504040204" pitchFamily="34" charset="0"/>
              </a:rPr>
              <a:t>α) ο </a:t>
            </a:r>
            <a:r>
              <a:rPr lang="el-GR" b="1" i="0" dirty="0">
                <a:solidFill>
                  <a:srgbClr val="4B5D67"/>
                </a:solidFill>
                <a:effectLst/>
                <a:latin typeface="Verdana" panose="020B0604030504040204" pitchFamily="34" charset="0"/>
              </a:rPr>
              <a:t>βαθμός</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προσαρμογής</a:t>
            </a:r>
            <a:r>
              <a:rPr lang="el-GR" b="0" i="0" dirty="0">
                <a:solidFill>
                  <a:srgbClr val="4B5D67"/>
                </a:solidFill>
                <a:effectLst/>
                <a:latin typeface="Verdana" panose="020B0604030504040204" pitchFamily="34" charset="0"/>
              </a:rPr>
              <a:t> στις </a:t>
            </a:r>
            <a:r>
              <a:rPr lang="el-GR" b="1" i="0" dirty="0">
                <a:solidFill>
                  <a:srgbClr val="4B5D67"/>
                </a:solidFill>
                <a:effectLst/>
                <a:latin typeface="Verdana" panose="020B0604030504040204" pitchFamily="34" charset="0"/>
              </a:rPr>
              <a:t>παραμέτρους</a:t>
            </a:r>
            <a:r>
              <a:rPr lang="el-GR" b="0" i="0" dirty="0">
                <a:solidFill>
                  <a:srgbClr val="4B5D67"/>
                </a:solidFill>
                <a:effectLst/>
                <a:latin typeface="Verdana" panose="020B0604030504040204" pitchFamily="34" charset="0"/>
              </a:rPr>
              <a:t> της </a:t>
            </a:r>
            <a:r>
              <a:rPr lang="el-GR" b="1" i="0" dirty="0">
                <a:solidFill>
                  <a:srgbClr val="4B5D67"/>
                </a:solidFill>
                <a:effectLst/>
                <a:latin typeface="Verdana" panose="020B0604030504040204" pitchFamily="34" charset="0"/>
              </a:rPr>
              <a:t>επικοινωνίας</a:t>
            </a:r>
            <a:r>
              <a:rPr lang="el-GR" b="0" i="0" dirty="0">
                <a:solidFill>
                  <a:srgbClr val="4B5D67"/>
                </a:solidFill>
                <a:effectLst/>
                <a:latin typeface="Verdana" panose="020B0604030504040204" pitchFamily="34" charset="0"/>
              </a:rPr>
              <a:t> (πομπός, μήνυμα, δέκτης, ύφος)</a:t>
            </a:r>
          </a:p>
          <a:p>
            <a:pPr algn="l"/>
            <a:r>
              <a:rPr lang="el-GR" b="0" i="0" dirty="0">
                <a:solidFill>
                  <a:srgbClr val="4B5D67"/>
                </a:solidFill>
                <a:effectLst/>
                <a:latin typeface="Verdana" panose="020B0604030504040204" pitchFamily="34" charset="0"/>
              </a:rPr>
              <a:t>β) ο </a:t>
            </a:r>
            <a:r>
              <a:rPr lang="el-GR" b="1" i="0" dirty="0">
                <a:solidFill>
                  <a:srgbClr val="4B5D67"/>
                </a:solidFill>
                <a:effectLst/>
                <a:latin typeface="Verdana" panose="020B0604030504040204" pitchFamily="34" charset="0"/>
              </a:rPr>
              <a:t>βαθμός</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μορφολογικής</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επάρκειας</a:t>
            </a:r>
            <a:r>
              <a:rPr lang="el-GR" b="0" i="0" dirty="0">
                <a:solidFill>
                  <a:srgbClr val="4B5D67"/>
                </a:solidFill>
                <a:effectLst/>
                <a:latin typeface="Verdana" panose="020B0604030504040204" pitchFamily="34" charset="0"/>
              </a:rPr>
              <a:t> (ορθογραφία, στίξη, ορθές γραμματικές και συντακτικές δομές)</a:t>
            </a:r>
          </a:p>
          <a:p>
            <a:pPr algn="l"/>
            <a:r>
              <a:rPr lang="el-GR" b="0" i="0" dirty="0">
                <a:solidFill>
                  <a:srgbClr val="4B5D67"/>
                </a:solidFill>
                <a:effectLst/>
                <a:latin typeface="Verdana" panose="020B0604030504040204" pitchFamily="34" charset="0"/>
              </a:rPr>
              <a:t>γ) ο </a:t>
            </a:r>
            <a:r>
              <a:rPr lang="el-GR" b="1" i="0" dirty="0">
                <a:solidFill>
                  <a:srgbClr val="4B5D67"/>
                </a:solidFill>
                <a:effectLst/>
                <a:latin typeface="Verdana" panose="020B0604030504040204" pitchFamily="34" charset="0"/>
              </a:rPr>
              <a:t>βαθμός</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δομικής</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επάρκειας</a:t>
            </a:r>
            <a:r>
              <a:rPr lang="el-GR" b="0" i="0" dirty="0">
                <a:solidFill>
                  <a:srgbClr val="4B5D67"/>
                </a:solidFill>
                <a:effectLst/>
                <a:latin typeface="Verdana" panose="020B0604030504040204" pitchFamily="34" charset="0"/>
              </a:rPr>
              <a:t> δ) ο βαθμός νοηματικής επάρκειας (κατά πόσον διαθέτει το κείμενο τις απαραίτητες πληροφορίες, κατάλληλη επιχειρηματολογία κ.τ.λ.)</a:t>
            </a:r>
          </a:p>
          <a:p>
            <a:pPr algn="l"/>
            <a:r>
              <a:rPr lang="el-GR" b="0" i="0" dirty="0">
                <a:solidFill>
                  <a:srgbClr val="4B5D67"/>
                </a:solidFill>
                <a:effectLst/>
                <a:latin typeface="Verdana" panose="020B0604030504040204" pitchFamily="34" charset="0"/>
              </a:rPr>
              <a:t>ε) ο </a:t>
            </a:r>
            <a:r>
              <a:rPr lang="el-GR" b="1" i="0" dirty="0">
                <a:solidFill>
                  <a:srgbClr val="4B5D67"/>
                </a:solidFill>
                <a:effectLst/>
                <a:latin typeface="Verdana" panose="020B0604030504040204" pitchFamily="34" charset="0"/>
              </a:rPr>
              <a:t>βαθμός</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τήρησης</a:t>
            </a:r>
            <a:r>
              <a:rPr lang="el-GR" b="0" i="0" dirty="0">
                <a:solidFill>
                  <a:srgbClr val="4B5D67"/>
                </a:solidFill>
                <a:effectLst/>
                <a:latin typeface="Verdana" panose="020B0604030504040204" pitchFamily="34" charset="0"/>
              </a:rPr>
              <a:t> των </a:t>
            </a:r>
            <a:r>
              <a:rPr lang="el-GR" b="1" i="0" dirty="0">
                <a:solidFill>
                  <a:srgbClr val="4B5D67"/>
                </a:solidFill>
                <a:effectLst/>
                <a:latin typeface="Verdana" panose="020B0604030504040204" pitchFamily="34" charset="0"/>
              </a:rPr>
              <a:t>χαρακτηριστικών</a:t>
            </a:r>
            <a:r>
              <a:rPr lang="el-GR" b="0" i="0" dirty="0">
                <a:solidFill>
                  <a:srgbClr val="4B5D67"/>
                </a:solidFill>
                <a:effectLst/>
                <a:latin typeface="Verdana" panose="020B0604030504040204" pitchFamily="34" charset="0"/>
              </a:rPr>
              <a:t> του </a:t>
            </a:r>
            <a:r>
              <a:rPr lang="el-GR" b="1" i="0" dirty="0">
                <a:solidFill>
                  <a:srgbClr val="4B5D67"/>
                </a:solidFill>
                <a:effectLst/>
                <a:latin typeface="Verdana" panose="020B0604030504040204" pitchFamily="34" charset="0"/>
              </a:rPr>
              <a:t>κειμενικού</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είδους</a:t>
            </a:r>
            <a:r>
              <a:rPr lang="el-GR" b="0" i="0" dirty="0">
                <a:solidFill>
                  <a:srgbClr val="4B5D67"/>
                </a:solidFill>
                <a:effectLst/>
                <a:latin typeface="Verdana" panose="020B0604030504040204" pitchFamily="34" charset="0"/>
              </a:rPr>
              <a:t> στο οποίο ανήκει.</a:t>
            </a:r>
          </a:p>
          <a:p>
            <a:pPr algn="l"/>
            <a:r>
              <a:rPr lang="el-GR" b="0" i="0" dirty="0">
                <a:solidFill>
                  <a:srgbClr val="4B5D67"/>
                </a:solidFill>
                <a:effectLst/>
                <a:latin typeface="Verdana" panose="020B0604030504040204" pitchFamily="34" charset="0"/>
              </a:rPr>
              <a:t>Η </a:t>
            </a:r>
            <a:r>
              <a:rPr lang="el-GR" b="1" i="0" dirty="0">
                <a:solidFill>
                  <a:srgbClr val="4B5D67"/>
                </a:solidFill>
                <a:effectLst/>
                <a:latin typeface="Verdana" panose="020B0604030504040204" pitchFamily="34" charset="0"/>
              </a:rPr>
              <a:t>έκταση</a:t>
            </a:r>
            <a:r>
              <a:rPr lang="el-GR" b="0" i="0" dirty="0">
                <a:solidFill>
                  <a:srgbClr val="4B5D67"/>
                </a:solidFill>
                <a:effectLst/>
                <a:latin typeface="Verdana" panose="020B0604030504040204" pitchFamily="34" charset="0"/>
              </a:rPr>
              <a:t> του </a:t>
            </a:r>
            <a:r>
              <a:rPr lang="el-GR" b="1" i="0" dirty="0">
                <a:solidFill>
                  <a:srgbClr val="4B5D67"/>
                </a:solidFill>
                <a:effectLst/>
                <a:latin typeface="Verdana" panose="020B0604030504040204" pitchFamily="34" charset="0"/>
              </a:rPr>
              <a:t>κειμένου</a:t>
            </a:r>
            <a:r>
              <a:rPr lang="el-GR" b="0" i="0" dirty="0">
                <a:solidFill>
                  <a:srgbClr val="4B5D67"/>
                </a:solidFill>
                <a:effectLst/>
                <a:latin typeface="Verdana" panose="020B0604030504040204" pitchFamily="34" charset="0"/>
              </a:rPr>
              <a:t> που καλούνται να παραγάγουν μπορεί να κινείται μεταξύ </a:t>
            </a:r>
            <a:r>
              <a:rPr lang="el-GR" b="1" i="0" dirty="0">
                <a:solidFill>
                  <a:srgbClr val="4B5D67"/>
                </a:solidFill>
                <a:effectLst/>
                <a:latin typeface="Verdana" panose="020B0604030504040204" pitchFamily="34" charset="0"/>
              </a:rPr>
              <a:t>διακοσίων</a:t>
            </a:r>
            <a:r>
              <a:rPr lang="el-GR" b="0" i="0" dirty="0">
                <a:solidFill>
                  <a:srgbClr val="4B5D67"/>
                </a:solidFill>
                <a:effectLst/>
                <a:latin typeface="Verdana" panose="020B0604030504040204" pitchFamily="34" charset="0"/>
              </a:rPr>
              <a:t> (200) και </a:t>
            </a:r>
            <a:r>
              <a:rPr lang="el-GR" b="1" i="0" dirty="0">
                <a:solidFill>
                  <a:srgbClr val="4B5D67"/>
                </a:solidFill>
                <a:effectLst/>
                <a:latin typeface="Verdana" panose="020B0604030504040204" pitchFamily="34" charset="0"/>
              </a:rPr>
              <a:t>τριακοσίων</a:t>
            </a:r>
            <a:r>
              <a:rPr lang="el-GR" b="0" i="0" dirty="0">
                <a:solidFill>
                  <a:srgbClr val="4B5D67"/>
                </a:solidFill>
                <a:effectLst/>
                <a:latin typeface="Verdana" panose="020B0604030504040204" pitchFamily="34" charset="0"/>
              </a:rPr>
              <a:t> (300) λέξεων, ανάλογα με την τάξη των μαθητών/ τριών. Το συγκεκριμένο </a:t>
            </a:r>
            <a:r>
              <a:rPr lang="el-GR" b="1" i="0" dirty="0">
                <a:solidFill>
                  <a:srgbClr val="4B5D67"/>
                </a:solidFill>
                <a:effectLst/>
                <a:latin typeface="Verdana" panose="020B0604030504040204" pitchFamily="34" charset="0"/>
              </a:rPr>
              <a:t>θέμα</a:t>
            </a:r>
            <a:r>
              <a:rPr lang="el-GR" b="0" i="0" dirty="0">
                <a:solidFill>
                  <a:srgbClr val="4B5D67"/>
                </a:solidFill>
                <a:effectLst/>
                <a:latin typeface="Verdana" panose="020B0604030504040204" pitchFamily="34" charset="0"/>
              </a:rPr>
              <a:t> βαθμολογείται με </a:t>
            </a:r>
            <a:r>
              <a:rPr lang="el-GR" b="1" i="0" dirty="0">
                <a:solidFill>
                  <a:srgbClr val="4B5D67"/>
                </a:solidFill>
                <a:effectLst/>
                <a:latin typeface="Verdana" panose="020B0604030504040204" pitchFamily="34" charset="0"/>
              </a:rPr>
              <a:t>δέκα</a:t>
            </a:r>
            <a:r>
              <a:rPr lang="el-GR" b="0" i="0" dirty="0">
                <a:solidFill>
                  <a:srgbClr val="4B5D67"/>
                </a:solidFill>
                <a:effectLst/>
                <a:latin typeface="Verdana" panose="020B0604030504040204" pitchFamily="34" charset="0"/>
              </a:rPr>
              <a:t> (10) </a:t>
            </a:r>
            <a:r>
              <a:rPr lang="el-GR" b="1" i="0" dirty="0">
                <a:solidFill>
                  <a:srgbClr val="4B5D67"/>
                </a:solidFill>
                <a:effectLst/>
                <a:latin typeface="Verdana" panose="020B0604030504040204" pitchFamily="34" charset="0"/>
              </a:rPr>
              <a:t>μονάδες</a:t>
            </a:r>
            <a:r>
              <a:rPr lang="el-GR" b="0" i="0" dirty="0">
                <a:solidFill>
                  <a:srgbClr val="4B5D67"/>
                </a:solidFill>
                <a:effectLst/>
                <a:latin typeface="Verdana" panose="020B0604030504040204" pitchFamily="34" charset="0"/>
              </a:rPr>
              <a:t>.</a:t>
            </a:r>
          </a:p>
          <a:p>
            <a:endParaRPr lang="el-GR" dirty="0"/>
          </a:p>
        </p:txBody>
      </p:sp>
    </p:spTree>
    <p:extLst>
      <p:ext uri="{BB962C8B-B14F-4D97-AF65-F5344CB8AC3E}">
        <p14:creationId xmlns:p14="http://schemas.microsoft.com/office/powerpoint/2010/main" val="1779529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F18A6AC-05A2-4E70-B106-9EB6A531A57B}"/>
              </a:ext>
            </a:extLst>
          </p:cNvPr>
          <p:cNvSpPr>
            <a:spLocks noGrp="1"/>
          </p:cNvSpPr>
          <p:nvPr>
            <p:ph idx="1"/>
          </p:nvPr>
        </p:nvSpPr>
        <p:spPr>
          <a:xfrm>
            <a:off x="251520" y="28600"/>
            <a:ext cx="8892480" cy="6640760"/>
          </a:xfrm>
        </p:spPr>
        <p:txBody>
          <a:bodyPr>
            <a:normAutofit fontScale="55000" lnSpcReduction="20000"/>
          </a:bodyPr>
          <a:lstStyle/>
          <a:p>
            <a:pPr algn="l"/>
            <a:r>
              <a:rPr lang="el-GR" b="1" i="0" dirty="0">
                <a:solidFill>
                  <a:srgbClr val="4B5D67"/>
                </a:solidFill>
                <a:effectLst/>
                <a:latin typeface="Verdana" panose="020B0604030504040204" pitchFamily="34" charset="0"/>
              </a:rPr>
              <a:t>Β. Στον κλάδο της Νεοελληνικής Λογοτεχνίας</a:t>
            </a:r>
          </a:p>
          <a:p>
            <a:pPr algn="l"/>
            <a:r>
              <a:rPr lang="el-GR" b="0" i="0" dirty="0">
                <a:solidFill>
                  <a:srgbClr val="4B5D67"/>
                </a:solidFill>
                <a:effectLst/>
                <a:latin typeface="Verdana" panose="020B0604030504040204" pitchFamily="34" charset="0"/>
              </a:rPr>
              <a:t>Το </a:t>
            </a:r>
            <a:r>
              <a:rPr lang="el-GR" b="1" i="0" dirty="0">
                <a:solidFill>
                  <a:srgbClr val="4B5D67"/>
                </a:solidFill>
                <a:effectLst/>
                <a:latin typeface="Verdana" panose="020B0604030504040204" pitchFamily="34" charset="0"/>
              </a:rPr>
              <a:t>κείμενο</a:t>
            </a:r>
            <a:r>
              <a:rPr lang="el-GR" b="0" i="0" dirty="0">
                <a:solidFill>
                  <a:srgbClr val="4B5D67"/>
                </a:solidFill>
                <a:effectLst/>
                <a:latin typeface="Verdana" panose="020B0604030504040204" pitchFamily="34" charset="0"/>
              </a:rPr>
              <a:t> (ποιητικό ή πεζό) που δίνεται στους/στις μαθητές/</a:t>
            </a:r>
            <a:r>
              <a:rPr lang="el-GR" b="0" i="0" dirty="0" err="1">
                <a:solidFill>
                  <a:srgbClr val="4B5D67"/>
                </a:solidFill>
                <a:effectLst/>
                <a:latin typeface="Verdana" panose="020B0604030504040204" pitchFamily="34" charset="0"/>
              </a:rPr>
              <a:t>τριες</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επιλέγεται μεταξύ των κειμένων που έχουν μελετηθεί στην τάξη</a:t>
            </a:r>
            <a:r>
              <a:rPr lang="el-GR" b="0" i="0" dirty="0">
                <a:solidFill>
                  <a:srgbClr val="4B5D67"/>
                </a:solidFill>
                <a:effectLst/>
                <a:latin typeface="Verdana" panose="020B0604030504040204" pitchFamily="34" charset="0"/>
              </a:rPr>
              <a:t>. Στην </a:t>
            </a:r>
            <a:r>
              <a:rPr lang="el-GR" b="1" i="0" dirty="0">
                <a:solidFill>
                  <a:srgbClr val="4B5D67"/>
                </a:solidFill>
                <a:effectLst/>
                <a:latin typeface="Verdana" panose="020B0604030504040204" pitchFamily="34" charset="0"/>
              </a:rPr>
              <a:t>Γ’ τάξη</a:t>
            </a:r>
            <a:r>
              <a:rPr lang="el-GR" b="0" i="0" dirty="0">
                <a:solidFill>
                  <a:srgbClr val="4B5D67"/>
                </a:solidFill>
                <a:effectLst/>
                <a:latin typeface="Verdana" panose="020B0604030504040204" pitchFamily="34" charset="0"/>
              </a:rPr>
              <a:t> υπάρχει και η δυνατότητα να επιλεγεί </a:t>
            </a:r>
            <a:r>
              <a:rPr lang="el-GR" b="1" i="0" dirty="0">
                <a:solidFill>
                  <a:srgbClr val="4B5D67"/>
                </a:solidFill>
                <a:effectLst/>
                <a:latin typeface="Verdana" panose="020B0604030504040204" pitchFamily="34" charset="0"/>
              </a:rPr>
              <a:t>άγνωστο</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κείμενο</a:t>
            </a:r>
            <a:r>
              <a:rPr lang="el-GR" b="0" i="0" dirty="0">
                <a:solidFill>
                  <a:srgbClr val="4B5D67"/>
                </a:solidFill>
                <a:effectLst/>
                <a:latin typeface="Verdana" panose="020B0604030504040204" pitchFamily="34" charset="0"/>
              </a:rPr>
              <a:t>, ομοειδές ή </a:t>
            </a:r>
            <a:r>
              <a:rPr lang="el-GR" b="0" i="0" dirty="0" err="1">
                <a:solidFill>
                  <a:srgbClr val="4B5D67"/>
                </a:solidFill>
                <a:effectLst/>
                <a:latin typeface="Verdana" panose="020B0604030504040204" pitchFamily="34" charset="0"/>
              </a:rPr>
              <a:t>ομόθεμο</a:t>
            </a:r>
            <a:r>
              <a:rPr lang="el-GR" b="0" i="0" dirty="0">
                <a:solidFill>
                  <a:srgbClr val="4B5D67"/>
                </a:solidFill>
                <a:effectLst/>
                <a:latin typeface="Verdana" panose="020B0604030504040204" pitchFamily="34" charset="0"/>
              </a:rPr>
              <a:t> με τα κείμενα που μελετήθηκαν. Το κείμενο πρέπει να συνοδεύεται από σύντομο εισαγωγικό σημείωμα όπου δηλώνονται ο/η λογοτέχνης, ο τίτλος του βιβλίου, η χρονολογία έκδοσης και όποια άλλη πληροφορία (π.χ. ιστορικό πλαίσιο κ.ά.) κρίνεται αναγκαία από τον/ την εκπαιδευτικό. Επίσης, το κείμενο είναι δυνατόν να συνοδεύεται από εικόνα.</a:t>
            </a:r>
          </a:p>
          <a:p>
            <a:pPr algn="l">
              <a:buFont typeface="+mj-lt"/>
              <a:buAutoNum type="arabicPeriod"/>
            </a:pPr>
            <a:r>
              <a:rPr lang="el-GR" b="0" i="0" dirty="0">
                <a:solidFill>
                  <a:srgbClr val="4B5D67"/>
                </a:solidFill>
                <a:effectLst/>
                <a:latin typeface="Verdana" panose="020B0604030504040204" pitchFamily="34" charset="0"/>
              </a:rPr>
              <a:t>Το </a:t>
            </a:r>
            <a:r>
              <a:rPr lang="el-GR" b="1" i="0" dirty="0">
                <a:solidFill>
                  <a:srgbClr val="4B5D67"/>
                </a:solidFill>
                <a:effectLst/>
                <a:latin typeface="Verdana" panose="020B0604030504040204" pitchFamily="34" charset="0"/>
              </a:rPr>
              <a:t>πρώτο</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θέμα</a:t>
            </a:r>
            <a:r>
              <a:rPr lang="el-GR" b="0" i="0" dirty="0">
                <a:solidFill>
                  <a:srgbClr val="4B5D67"/>
                </a:solidFill>
                <a:effectLst/>
                <a:latin typeface="Verdana" panose="020B0604030504040204" pitchFamily="34" charset="0"/>
              </a:rPr>
              <a:t> αναφέρεται στην </a:t>
            </a:r>
            <a:r>
              <a:rPr lang="el-GR" b="1" i="0" dirty="0">
                <a:solidFill>
                  <a:srgbClr val="4B5D67"/>
                </a:solidFill>
                <a:effectLst/>
                <a:latin typeface="Verdana" panose="020B0604030504040204" pitchFamily="34" charset="0"/>
              </a:rPr>
              <a:t>κατανόηση</a:t>
            </a:r>
            <a:r>
              <a:rPr lang="el-GR" b="0" i="0" dirty="0">
                <a:solidFill>
                  <a:srgbClr val="4B5D67"/>
                </a:solidFill>
                <a:effectLst/>
                <a:latin typeface="Verdana" panose="020B0604030504040204" pitchFamily="34" charset="0"/>
              </a:rPr>
              <a:t> του </a:t>
            </a:r>
            <a:r>
              <a:rPr lang="el-GR" b="1" i="0" dirty="0">
                <a:solidFill>
                  <a:srgbClr val="4B5D67"/>
                </a:solidFill>
                <a:effectLst/>
                <a:latin typeface="Verdana" panose="020B0604030504040204" pitchFamily="34" charset="0"/>
              </a:rPr>
              <a:t>κειμένου</a:t>
            </a:r>
            <a:r>
              <a:rPr lang="el-GR" b="0" i="0" dirty="0">
                <a:solidFill>
                  <a:srgbClr val="4B5D67"/>
                </a:solidFill>
                <a:effectLst/>
                <a:latin typeface="Verdana" panose="020B0604030504040204" pitchFamily="34" charset="0"/>
              </a:rPr>
              <a:t> και με αυτό ελέγχεται η ικανότητα των μαθητών/τριών:</a:t>
            </a:r>
          </a:p>
          <a:p>
            <a:pPr algn="l"/>
            <a:r>
              <a:rPr lang="el-GR" b="0" i="0" dirty="0">
                <a:solidFill>
                  <a:srgbClr val="4B5D67"/>
                </a:solidFill>
                <a:effectLst/>
                <a:latin typeface="Verdana" panose="020B0604030504040204" pitchFamily="34" charset="0"/>
              </a:rPr>
              <a:t>α) είτε να </a:t>
            </a:r>
            <a:r>
              <a:rPr lang="el-GR" b="1" i="0" dirty="0">
                <a:solidFill>
                  <a:srgbClr val="4B5D67"/>
                </a:solidFill>
                <a:effectLst/>
                <a:latin typeface="Verdana" panose="020B0604030504040204" pitchFamily="34" charset="0"/>
              </a:rPr>
              <a:t>εντοπίζουν</a:t>
            </a:r>
            <a:r>
              <a:rPr lang="el-GR" b="0" i="0" dirty="0">
                <a:solidFill>
                  <a:srgbClr val="4B5D67"/>
                </a:solidFill>
                <a:effectLst/>
                <a:latin typeface="Verdana" panose="020B0604030504040204" pitchFamily="34" charset="0"/>
              </a:rPr>
              <a:t> στο κείμενο (πεζό ή ποιητικό) ορισμένες </a:t>
            </a:r>
            <a:r>
              <a:rPr lang="el-GR" b="1" i="0" dirty="0">
                <a:solidFill>
                  <a:srgbClr val="4B5D67"/>
                </a:solidFill>
                <a:effectLst/>
                <a:latin typeface="Verdana" panose="020B0604030504040204" pitchFamily="34" charset="0"/>
              </a:rPr>
              <a:t>πληροφορίες</a:t>
            </a:r>
            <a:r>
              <a:rPr lang="el-GR" b="0" i="0" dirty="0">
                <a:solidFill>
                  <a:srgbClr val="4B5D67"/>
                </a:solidFill>
                <a:effectLst/>
                <a:latin typeface="Verdana" panose="020B0604030504040204" pitchFamily="34" charset="0"/>
              </a:rPr>
              <a:t>, όπως τα πρόσωπα, τον χώρο, τον χρόνο, το σκηνικό, το κοινωνικό πλαίσιο, το πρόβλημα που απασχολεί τα πρόσωπα, κατευθύνει τη δράση τους κ.τ.λ., τεκμηριώνοντας την άποψη τους με στοιχεία του κειμένου,</a:t>
            </a:r>
          </a:p>
          <a:p>
            <a:pPr algn="l"/>
            <a:r>
              <a:rPr lang="el-GR" b="0" i="0" dirty="0">
                <a:solidFill>
                  <a:srgbClr val="4B5D67"/>
                </a:solidFill>
                <a:effectLst/>
                <a:latin typeface="Verdana" panose="020B0604030504040204" pitchFamily="34" charset="0"/>
              </a:rPr>
              <a:t>β) είτε να </a:t>
            </a:r>
            <a:r>
              <a:rPr lang="el-GR" b="1" i="0" dirty="0">
                <a:solidFill>
                  <a:srgbClr val="4B5D67"/>
                </a:solidFill>
                <a:effectLst/>
                <a:latin typeface="Verdana" panose="020B0604030504040204" pitchFamily="34" charset="0"/>
              </a:rPr>
              <a:t>αναγνωρίζουν</a:t>
            </a:r>
            <a:r>
              <a:rPr lang="el-GR" b="0" i="0" dirty="0">
                <a:solidFill>
                  <a:srgbClr val="4B5D67"/>
                </a:solidFill>
                <a:effectLst/>
                <a:latin typeface="Verdana" panose="020B0604030504040204" pitchFamily="34" charset="0"/>
              </a:rPr>
              <a:t> τα </a:t>
            </a:r>
            <a:r>
              <a:rPr lang="el-GR" b="1" i="0" dirty="0">
                <a:solidFill>
                  <a:srgbClr val="4B5D67"/>
                </a:solidFill>
                <a:effectLst/>
                <a:latin typeface="Verdana" panose="020B0604030504040204" pitchFamily="34" charset="0"/>
              </a:rPr>
              <a:t>βασικά</a:t>
            </a:r>
            <a:r>
              <a:rPr lang="el-GR" b="0" i="0" dirty="0">
                <a:solidFill>
                  <a:srgbClr val="4B5D67"/>
                </a:solidFill>
                <a:effectLst/>
                <a:latin typeface="Verdana" panose="020B0604030504040204" pitchFamily="34" charset="0"/>
              </a:rPr>
              <a:t> </a:t>
            </a:r>
            <a:r>
              <a:rPr lang="el-GR" b="1" i="0" dirty="0">
                <a:solidFill>
                  <a:srgbClr val="4B5D67"/>
                </a:solidFill>
                <a:effectLst/>
                <a:latin typeface="Verdana" panose="020B0604030504040204" pitchFamily="34" charset="0"/>
              </a:rPr>
              <a:t>θέματα</a:t>
            </a:r>
            <a:r>
              <a:rPr lang="el-GR" b="0" i="0" dirty="0">
                <a:solidFill>
                  <a:srgbClr val="4B5D67"/>
                </a:solidFill>
                <a:effectLst/>
                <a:latin typeface="Verdana" panose="020B0604030504040204" pitchFamily="34" charset="0"/>
              </a:rPr>
              <a:t> ή τις </a:t>
            </a:r>
            <a:r>
              <a:rPr lang="el-GR" b="1" i="0" dirty="0">
                <a:solidFill>
                  <a:srgbClr val="4B5D67"/>
                </a:solidFill>
                <a:effectLst/>
                <a:latin typeface="Verdana" panose="020B0604030504040204" pitchFamily="34" charset="0"/>
              </a:rPr>
              <a:t>ιδέες</a:t>
            </a:r>
            <a:r>
              <a:rPr lang="el-GR" b="0" i="0" dirty="0">
                <a:solidFill>
                  <a:srgbClr val="4B5D67"/>
                </a:solidFill>
                <a:effectLst/>
                <a:latin typeface="Verdana" panose="020B0604030504040204" pitchFamily="34" charset="0"/>
              </a:rPr>
              <a:t> που απασχολούν τον/τη λογοτέχνη και τη στάση που υιοθετεί απέναντι σε αυτά/αυτές, τεκμηριώνοντας την άποψη τους με στοιχεία του κειμένου,</a:t>
            </a:r>
          </a:p>
          <a:p>
            <a:pPr algn="l"/>
            <a:r>
              <a:rPr lang="el-GR" b="0" i="0" dirty="0">
                <a:solidFill>
                  <a:srgbClr val="4B5D67"/>
                </a:solidFill>
                <a:effectLst/>
                <a:latin typeface="Verdana" panose="020B0604030504040204" pitchFamily="34" charset="0"/>
              </a:rPr>
              <a:t>γ) είτε να </a:t>
            </a:r>
            <a:r>
              <a:rPr lang="el-GR" b="1" i="0" dirty="0">
                <a:solidFill>
                  <a:srgbClr val="4B5D67"/>
                </a:solidFill>
                <a:effectLst/>
                <a:latin typeface="Verdana" panose="020B0604030504040204" pitchFamily="34" charset="0"/>
              </a:rPr>
              <a:t>αναλύουν</a:t>
            </a:r>
            <a:r>
              <a:rPr lang="el-GR" b="0" i="0" dirty="0">
                <a:solidFill>
                  <a:srgbClr val="4B5D67"/>
                </a:solidFill>
                <a:effectLst/>
                <a:latin typeface="Verdana" panose="020B0604030504040204" pitchFamily="34" charset="0"/>
              </a:rPr>
              <a:t> κάποιον από τους </a:t>
            </a:r>
            <a:r>
              <a:rPr lang="el-GR" b="1" i="0" dirty="0">
                <a:solidFill>
                  <a:srgbClr val="4B5D67"/>
                </a:solidFill>
                <a:effectLst/>
                <a:latin typeface="Verdana" panose="020B0604030504040204" pitchFamily="34" charset="0"/>
              </a:rPr>
              <a:t>χαρακτήρες</a:t>
            </a:r>
            <a:r>
              <a:rPr lang="el-GR" b="0" i="0" dirty="0">
                <a:solidFill>
                  <a:srgbClr val="4B5D67"/>
                </a:solidFill>
                <a:effectLst/>
                <a:latin typeface="Verdana" panose="020B0604030504040204" pitchFamily="34" charset="0"/>
              </a:rPr>
              <a:t> (κίνητρα, αξίες, επιλογές κ.τ.λ.), τεκμηριώνοντας την άποψη τους με στοιχεία του κειμένου,</a:t>
            </a:r>
          </a:p>
          <a:p>
            <a:pPr algn="l"/>
            <a:r>
              <a:rPr lang="el-GR" b="0" i="0" dirty="0">
                <a:solidFill>
                  <a:srgbClr val="4B5D67"/>
                </a:solidFill>
                <a:effectLst/>
                <a:latin typeface="Verdana" panose="020B0604030504040204" pitchFamily="34" charset="0"/>
              </a:rPr>
              <a:t>δ) είτε να </a:t>
            </a:r>
            <a:r>
              <a:rPr lang="el-GR" b="1" i="0" dirty="0">
                <a:solidFill>
                  <a:srgbClr val="4B5D67"/>
                </a:solidFill>
                <a:effectLst/>
                <a:latin typeface="Verdana" panose="020B0604030504040204" pitchFamily="34" charset="0"/>
              </a:rPr>
              <a:t>εξετάζουν</a:t>
            </a:r>
            <a:r>
              <a:rPr lang="el-GR" b="0" i="0" dirty="0">
                <a:solidFill>
                  <a:srgbClr val="4B5D67"/>
                </a:solidFill>
                <a:effectLst/>
                <a:latin typeface="Verdana" panose="020B0604030504040204" pitchFamily="34" charset="0"/>
              </a:rPr>
              <a:t> τον </a:t>
            </a:r>
            <a:r>
              <a:rPr lang="el-GR" b="1" i="0" dirty="0">
                <a:solidFill>
                  <a:srgbClr val="4B5D67"/>
                </a:solidFill>
                <a:effectLst/>
                <a:latin typeface="Verdana" panose="020B0604030504040204" pitchFamily="34" charset="0"/>
              </a:rPr>
              <a:t>τρόπο</a:t>
            </a:r>
            <a:r>
              <a:rPr lang="el-GR" b="0" i="0" dirty="0">
                <a:solidFill>
                  <a:srgbClr val="4B5D67"/>
                </a:solidFill>
                <a:effectLst/>
                <a:latin typeface="Verdana" panose="020B0604030504040204" pitchFamily="34" charset="0"/>
              </a:rPr>
              <a:t> με τον οποίο «</a:t>
            </a:r>
            <a:r>
              <a:rPr lang="el-GR" b="1" i="0" dirty="0">
                <a:solidFill>
                  <a:srgbClr val="4B5D67"/>
                </a:solidFill>
                <a:effectLst/>
                <a:latin typeface="Verdana" panose="020B0604030504040204" pitchFamily="34" charset="0"/>
              </a:rPr>
              <a:t>συνομιλεί</a:t>
            </a:r>
            <a:r>
              <a:rPr lang="el-GR" b="0" i="0" dirty="0">
                <a:solidFill>
                  <a:srgbClr val="4B5D67"/>
                </a:solidFill>
                <a:effectLst/>
                <a:latin typeface="Verdana" panose="020B0604030504040204" pitchFamily="34" charset="0"/>
              </a:rPr>
              <a:t>» το </a:t>
            </a:r>
            <a:r>
              <a:rPr lang="el-GR" b="1" i="0" dirty="0">
                <a:solidFill>
                  <a:srgbClr val="4B5D67"/>
                </a:solidFill>
                <a:effectLst/>
                <a:latin typeface="Verdana" panose="020B0604030504040204" pitchFamily="34" charset="0"/>
              </a:rPr>
              <a:t>κείμενο</a:t>
            </a:r>
            <a:r>
              <a:rPr lang="el-GR" b="0" i="0" dirty="0">
                <a:solidFill>
                  <a:srgbClr val="4B5D67"/>
                </a:solidFill>
                <a:effectLst/>
                <a:latin typeface="Verdana" panose="020B0604030504040204" pitchFamily="34" charset="0"/>
              </a:rPr>
              <a:t> με την </a:t>
            </a:r>
            <a:r>
              <a:rPr lang="el-GR" b="1" i="0" dirty="0">
                <a:solidFill>
                  <a:srgbClr val="4B5D67"/>
                </a:solidFill>
                <a:effectLst/>
                <a:latin typeface="Verdana" panose="020B0604030504040204" pitchFamily="34" charset="0"/>
              </a:rPr>
              <a:t>εικόνα</a:t>
            </a:r>
            <a:r>
              <a:rPr lang="el-GR" b="0" i="0" dirty="0">
                <a:solidFill>
                  <a:srgbClr val="4B5D67"/>
                </a:solidFill>
                <a:effectLst/>
                <a:latin typeface="Verdana" panose="020B0604030504040204" pitchFamily="34" charset="0"/>
              </a:rPr>
              <a:t> που το </a:t>
            </a:r>
            <a:r>
              <a:rPr lang="el-GR" b="1" i="0" dirty="0">
                <a:solidFill>
                  <a:srgbClr val="4B5D67"/>
                </a:solidFill>
                <a:effectLst/>
                <a:latin typeface="Verdana" panose="020B0604030504040204" pitchFamily="34" charset="0"/>
              </a:rPr>
              <a:t>συνοδεύει</a:t>
            </a:r>
            <a:r>
              <a:rPr lang="el-GR" b="0" i="0" dirty="0">
                <a:solidFill>
                  <a:srgbClr val="4B5D67"/>
                </a:solidFill>
                <a:effectLst/>
                <a:latin typeface="Verdana" panose="020B0604030504040204" pitchFamily="34" charset="0"/>
              </a:rPr>
              <a:t>.</a:t>
            </a:r>
          </a:p>
          <a:p>
            <a:pPr algn="l"/>
            <a:r>
              <a:rPr lang="el-GR" b="0" i="0" dirty="0">
                <a:solidFill>
                  <a:srgbClr val="4B5D67"/>
                </a:solidFill>
                <a:effectLst/>
                <a:latin typeface="Verdana" panose="020B0604030504040204" pitchFamily="34" charset="0"/>
              </a:rPr>
              <a:t>Το συγκεκριμένο θέμα </a:t>
            </a:r>
            <a:r>
              <a:rPr lang="el-GR" b="1" i="0" dirty="0">
                <a:solidFill>
                  <a:srgbClr val="4B5D67"/>
                </a:solidFill>
                <a:effectLst/>
                <a:latin typeface="Verdana" panose="020B0604030504040204" pitchFamily="34" charset="0"/>
              </a:rPr>
              <a:t>βαθμολογείται</a:t>
            </a:r>
            <a:r>
              <a:rPr lang="el-GR" b="0" i="0" dirty="0">
                <a:solidFill>
                  <a:srgbClr val="4B5D67"/>
                </a:solidFill>
                <a:effectLst/>
                <a:latin typeface="Verdana" panose="020B0604030504040204" pitchFamily="34" charset="0"/>
              </a:rPr>
              <a:t> με </a:t>
            </a:r>
            <a:r>
              <a:rPr lang="el-GR" b="1" i="0" dirty="0">
                <a:solidFill>
                  <a:srgbClr val="4B5D67"/>
                </a:solidFill>
                <a:effectLst/>
                <a:latin typeface="Verdana" panose="020B0604030504040204" pitchFamily="34" charset="0"/>
              </a:rPr>
              <a:t>έξι</a:t>
            </a:r>
            <a:r>
              <a:rPr lang="el-GR" b="0" i="0" dirty="0">
                <a:solidFill>
                  <a:srgbClr val="4B5D67"/>
                </a:solidFill>
                <a:effectLst/>
                <a:latin typeface="Verdana" panose="020B0604030504040204" pitchFamily="34" charset="0"/>
              </a:rPr>
              <a:t> (06) </a:t>
            </a:r>
            <a:r>
              <a:rPr lang="el-GR" b="1" i="0" dirty="0">
                <a:solidFill>
                  <a:srgbClr val="4B5D67"/>
                </a:solidFill>
                <a:effectLst/>
                <a:latin typeface="Verdana" panose="020B0604030504040204" pitchFamily="34" charset="0"/>
              </a:rPr>
              <a:t>μονάδες</a:t>
            </a:r>
            <a:r>
              <a:rPr lang="el-GR" b="0" i="0" dirty="0">
                <a:solidFill>
                  <a:srgbClr val="4B5D67"/>
                </a:solidFill>
                <a:effectLst/>
                <a:latin typeface="Verdana" panose="020B0604030504040204" pitchFamily="34" charset="0"/>
              </a:rPr>
              <a:t>.</a:t>
            </a:r>
          </a:p>
          <a:p>
            <a:endParaRPr lang="el-GR" dirty="0"/>
          </a:p>
        </p:txBody>
      </p:sp>
    </p:spTree>
    <p:extLst>
      <p:ext uri="{BB962C8B-B14F-4D97-AF65-F5344CB8AC3E}">
        <p14:creationId xmlns:p14="http://schemas.microsoft.com/office/powerpoint/2010/main" val="158423245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1268</TotalTime>
  <Words>2066</Words>
  <Application>Microsoft Office PowerPoint</Application>
  <PresentationFormat>Προβολή στην οθόνη (4:3)</PresentationFormat>
  <Paragraphs>116</Paragraphs>
  <Slides>22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22</vt:i4>
      </vt:variant>
    </vt:vector>
  </HeadingPairs>
  <TitlesOfParts>
    <vt:vector size="26" baseType="lpstr">
      <vt:lpstr>Arial</vt:lpstr>
      <vt:lpstr>Calibri</vt:lpstr>
      <vt:lpstr>Verdana</vt:lpstr>
      <vt:lpstr>Θέμα του Office</vt:lpstr>
      <vt:lpstr>4ο  Γυμνάσιο Γλυφάδας</vt:lpstr>
      <vt:lpstr>Διάρκεια εξέτασης ανά μάθημα</vt:lpstr>
      <vt:lpstr> Ώρα έναρξης εξετάσεων ανά τάξη: -Οι μαθητές θα προσέρχονται 10-15 λεπτά νωρίτερα από την ώρα έναρξης. </vt:lpstr>
      <vt:lpstr>Σε περίπτωση εξέτασης  δύο μαθημάτων την ίδια μέρα Έναρξη εξέτασης 2ου μαθήματος</vt:lpstr>
      <vt:lpstr>Αίθουσες εξέτασης ανά τάξη</vt:lpstr>
      <vt:lpstr>1) Νεοελληνική Γλώσσα και Γραμματεία (Γλωσσική Διδασκαλία και Νεοελληνική Λογοτεχνία)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2)Αρχαία Ελληνική Γλώσσα και Γραμματεία (Αρχαία Ελληνική Γλώσσα, Αρχαία Ελληνικά Κείμενα από Μετάφραση) </vt:lpstr>
      <vt:lpstr>Παρουσίαση του PowerPoint</vt:lpstr>
      <vt:lpstr>Παρουσίαση του PowerPoint</vt:lpstr>
      <vt:lpstr>Παρουσίαση του PowerPoint</vt:lpstr>
      <vt:lpstr>3) Μαθηματικά</vt:lpstr>
      <vt:lpstr>4) Φυσική</vt:lpstr>
      <vt:lpstr>5) Ιστορία</vt:lpstr>
      <vt:lpstr>Παρουσίαση του PowerPoint</vt:lpstr>
      <vt:lpstr>6)Αγγλικά</vt:lpstr>
      <vt:lpstr>7) Βιολογία</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4ο  Γυμνάσιο Γλυφάδας</dc:title>
  <dc:creator>ΚΑΤΕΡΙΝΑ</dc:creator>
  <cp:lastModifiedBy>Cosm Smas</cp:lastModifiedBy>
  <cp:revision>11</cp:revision>
  <dcterms:created xsi:type="dcterms:W3CDTF">2022-05-22T09:33:20Z</dcterms:created>
  <dcterms:modified xsi:type="dcterms:W3CDTF">2022-05-23T16:40:44Z</dcterms:modified>
</cp:coreProperties>
</file>